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62" r:id="rId3"/>
    <p:sldId id="257" r:id="rId4"/>
    <p:sldId id="263" r:id="rId5"/>
    <p:sldId id="276" r:id="rId6"/>
    <p:sldId id="258" r:id="rId7"/>
    <p:sldId id="259" r:id="rId8"/>
    <p:sldId id="264" r:id="rId9"/>
    <p:sldId id="265" r:id="rId10"/>
    <p:sldId id="260" r:id="rId11"/>
    <p:sldId id="26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8"/>
    <p:restoredTop sz="94662"/>
  </p:normalViewPr>
  <p:slideViewPr>
    <p:cSldViewPr snapToGrid="0" snapToObjects="1">
      <p:cViewPr varScale="1">
        <p:scale>
          <a:sx n="63" d="100"/>
          <a:sy n="63" d="100"/>
        </p:scale>
        <p:origin x="6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9922B-85BB-46B3-8EF9-82686E7855B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D507CA-588D-44A5-A0CF-E928F5A54290}">
      <dgm:prSet/>
      <dgm:spPr/>
      <dgm:t>
        <a:bodyPr/>
        <a:lstStyle/>
        <a:p>
          <a:r>
            <a:rPr lang="en-US" dirty="0"/>
            <a:t>137 Priests (Total)</a:t>
          </a:r>
        </a:p>
        <a:p>
          <a:r>
            <a:rPr lang="en-US" dirty="0"/>
            <a:t>119 Priests (Active)</a:t>
          </a:r>
        </a:p>
      </dgm:t>
    </dgm:pt>
    <dgm:pt modelId="{C2E7C5F8-2C9E-452D-B7FD-F4B3341A5E39}" type="parTrans" cxnId="{B80C260F-60B5-42AC-B149-D0AE7DD797F5}">
      <dgm:prSet/>
      <dgm:spPr/>
      <dgm:t>
        <a:bodyPr/>
        <a:lstStyle/>
        <a:p>
          <a:endParaRPr lang="en-US"/>
        </a:p>
      </dgm:t>
    </dgm:pt>
    <dgm:pt modelId="{1607665D-E36C-4B46-A070-83BF44DE1B71}" type="sibTrans" cxnId="{B80C260F-60B5-42AC-B149-D0AE7DD797F5}">
      <dgm:prSet/>
      <dgm:spPr/>
      <dgm:t>
        <a:bodyPr/>
        <a:lstStyle/>
        <a:p>
          <a:endParaRPr lang="en-US"/>
        </a:p>
      </dgm:t>
    </dgm:pt>
    <dgm:pt modelId="{3DC1332B-3044-4560-B071-93FBE57A1861}">
      <dgm:prSet/>
      <dgm:spPr/>
      <dgm:t>
        <a:bodyPr/>
        <a:lstStyle/>
        <a:p>
          <a:r>
            <a:rPr lang="en-US" dirty="0"/>
            <a:t>47 Diocesan Priests (active)</a:t>
          </a:r>
        </a:p>
      </dgm:t>
    </dgm:pt>
    <dgm:pt modelId="{C2062D09-B0E3-4480-B3B6-F6B644DF57DA}" type="parTrans" cxnId="{EAA38849-4E50-446E-8188-5113E0053B91}">
      <dgm:prSet/>
      <dgm:spPr/>
      <dgm:t>
        <a:bodyPr/>
        <a:lstStyle/>
        <a:p>
          <a:endParaRPr lang="en-US"/>
        </a:p>
      </dgm:t>
    </dgm:pt>
    <dgm:pt modelId="{CF065224-C82D-4C8F-9326-CB973CA2605C}" type="sibTrans" cxnId="{EAA38849-4E50-446E-8188-5113E0053B91}">
      <dgm:prSet/>
      <dgm:spPr/>
      <dgm:t>
        <a:bodyPr/>
        <a:lstStyle/>
        <a:p>
          <a:endParaRPr lang="en-US"/>
        </a:p>
      </dgm:t>
    </dgm:pt>
    <dgm:pt modelId="{665C8F22-55BD-47FF-AE2C-FE5AF07D20FD}">
      <dgm:prSet/>
      <dgm:spPr/>
      <dgm:t>
        <a:bodyPr/>
        <a:lstStyle/>
        <a:p>
          <a:r>
            <a:rPr lang="en-US" dirty="0"/>
            <a:t>58 Order Priests</a:t>
          </a:r>
        </a:p>
      </dgm:t>
    </dgm:pt>
    <dgm:pt modelId="{C7D50F87-6D6F-4CCB-BB78-3A5DFD144E0C}" type="parTrans" cxnId="{BC922410-2CF7-4FE9-84F9-7F8320AF9E15}">
      <dgm:prSet/>
      <dgm:spPr/>
      <dgm:t>
        <a:bodyPr/>
        <a:lstStyle/>
        <a:p>
          <a:endParaRPr lang="en-US"/>
        </a:p>
      </dgm:t>
    </dgm:pt>
    <dgm:pt modelId="{C4D08240-F673-465E-8A13-F759F8188C41}" type="sibTrans" cxnId="{BC922410-2CF7-4FE9-84F9-7F8320AF9E15}">
      <dgm:prSet/>
      <dgm:spPr/>
      <dgm:t>
        <a:bodyPr/>
        <a:lstStyle/>
        <a:p>
          <a:endParaRPr lang="en-US"/>
        </a:p>
      </dgm:t>
    </dgm:pt>
    <dgm:pt modelId="{76F25113-6023-4F8E-807A-19AD68EFDDF3}">
      <dgm:prSet/>
      <dgm:spPr/>
      <dgm:t>
        <a:bodyPr/>
        <a:lstStyle/>
        <a:p>
          <a:r>
            <a:rPr lang="en-US" dirty="0"/>
            <a:t>18 Retired Priests</a:t>
          </a:r>
        </a:p>
        <a:p>
          <a:r>
            <a:rPr lang="en-US" dirty="0"/>
            <a:t>15 Diocesan </a:t>
          </a:r>
        </a:p>
        <a:p>
          <a:r>
            <a:rPr lang="en-US" dirty="0"/>
            <a:t>3 Diocesan (not incardinated)  </a:t>
          </a:r>
        </a:p>
      </dgm:t>
    </dgm:pt>
    <dgm:pt modelId="{D8368684-8000-4F4D-8A3D-C2A2596E7DF1}" type="parTrans" cxnId="{2D009E45-6280-42EB-BDAA-16A5E518F738}">
      <dgm:prSet/>
      <dgm:spPr/>
      <dgm:t>
        <a:bodyPr/>
        <a:lstStyle/>
        <a:p>
          <a:endParaRPr lang="en-US"/>
        </a:p>
      </dgm:t>
    </dgm:pt>
    <dgm:pt modelId="{82D67E4D-3671-4EE0-A91C-083DB787F83C}" type="sibTrans" cxnId="{2D009E45-6280-42EB-BDAA-16A5E518F738}">
      <dgm:prSet/>
      <dgm:spPr/>
      <dgm:t>
        <a:bodyPr/>
        <a:lstStyle/>
        <a:p>
          <a:endParaRPr lang="en-US"/>
        </a:p>
      </dgm:t>
    </dgm:pt>
    <dgm:pt modelId="{F5EB73E8-C488-47CF-BED6-AE0FD94BD9B6}">
      <dgm:prSet/>
      <dgm:spPr/>
      <dgm:t>
        <a:bodyPr/>
        <a:lstStyle/>
        <a:p>
          <a:r>
            <a:rPr lang="en-US" dirty="0"/>
            <a:t>24 Seminarians </a:t>
          </a:r>
        </a:p>
      </dgm:t>
    </dgm:pt>
    <dgm:pt modelId="{ECB8E7FE-B749-499A-BEA7-EBA5A2C140CB}" type="parTrans" cxnId="{13518280-A04B-467F-9E81-DFFB72A70A6B}">
      <dgm:prSet/>
      <dgm:spPr/>
      <dgm:t>
        <a:bodyPr/>
        <a:lstStyle/>
        <a:p>
          <a:endParaRPr lang="en-US"/>
        </a:p>
      </dgm:t>
    </dgm:pt>
    <dgm:pt modelId="{9570FFF5-2293-4810-A60F-053EE7E8A1F2}" type="sibTrans" cxnId="{13518280-A04B-467F-9E81-DFFB72A70A6B}">
      <dgm:prSet/>
      <dgm:spPr/>
      <dgm:t>
        <a:bodyPr/>
        <a:lstStyle/>
        <a:p>
          <a:endParaRPr lang="en-US"/>
        </a:p>
      </dgm:t>
    </dgm:pt>
    <dgm:pt modelId="{591FA365-95F2-42CC-9508-3B71B03750C4}">
      <dgm:prSet/>
      <dgm:spPr/>
      <dgm:t>
        <a:bodyPr/>
        <a:lstStyle/>
        <a:p>
          <a:r>
            <a:rPr lang="en-US" dirty="0"/>
            <a:t>5 Personal Ordinariate </a:t>
          </a:r>
        </a:p>
      </dgm:t>
    </dgm:pt>
    <dgm:pt modelId="{FC739ADD-9D4A-4309-B82E-C08C35A74456}" type="parTrans" cxnId="{8CB987B3-5905-4C37-958B-6EF7D07998B0}">
      <dgm:prSet/>
      <dgm:spPr/>
      <dgm:t>
        <a:bodyPr/>
        <a:lstStyle/>
        <a:p>
          <a:endParaRPr lang="es-MX"/>
        </a:p>
      </dgm:t>
    </dgm:pt>
    <dgm:pt modelId="{F192A88B-0664-4CAB-B538-7A1F6AB13D11}" type="sibTrans" cxnId="{8CB987B3-5905-4C37-958B-6EF7D07998B0}">
      <dgm:prSet/>
      <dgm:spPr/>
      <dgm:t>
        <a:bodyPr/>
        <a:lstStyle/>
        <a:p>
          <a:endParaRPr lang="es-MX"/>
        </a:p>
      </dgm:t>
    </dgm:pt>
    <dgm:pt modelId="{E87CD41C-3A7F-405A-900A-30C1065FEF22}">
      <dgm:prSet/>
      <dgm:spPr/>
      <dgm:t>
        <a:bodyPr/>
        <a:lstStyle/>
        <a:p>
          <a:r>
            <a:rPr lang="en-US" dirty="0"/>
            <a:t>2 Eastern Rites  </a:t>
          </a:r>
        </a:p>
      </dgm:t>
    </dgm:pt>
    <dgm:pt modelId="{C37E077A-F5D6-40D3-B68F-F4E68D40E58A}" type="parTrans" cxnId="{53CCADCF-5038-40F8-82E6-B23D4D465EB2}">
      <dgm:prSet/>
      <dgm:spPr/>
      <dgm:t>
        <a:bodyPr/>
        <a:lstStyle/>
        <a:p>
          <a:endParaRPr lang="es-MX"/>
        </a:p>
      </dgm:t>
    </dgm:pt>
    <dgm:pt modelId="{045FF8AE-1D95-4EBD-9DB6-F3AB45521F5F}" type="sibTrans" cxnId="{53CCADCF-5038-40F8-82E6-B23D4D465EB2}">
      <dgm:prSet/>
      <dgm:spPr/>
      <dgm:t>
        <a:bodyPr/>
        <a:lstStyle/>
        <a:p>
          <a:endParaRPr lang="es-MX"/>
        </a:p>
      </dgm:t>
    </dgm:pt>
    <dgm:pt modelId="{7EA9E30C-15EB-475D-81BF-925B7F7A4EC8}">
      <dgm:prSet/>
      <dgm:spPr/>
      <dgm:t>
        <a:bodyPr/>
        <a:lstStyle/>
        <a:p>
          <a:r>
            <a:rPr lang="en-US" dirty="0"/>
            <a:t>7 Diocesan Priests (not incardinated)  </a:t>
          </a:r>
        </a:p>
      </dgm:t>
    </dgm:pt>
    <dgm:pt modelId="{3860DC18-E1EA-4520-8419-BE2073C4165D}" type="parTrans" cxnId="{04475243-174F-4AE9-B0B3-C88F3184C353}">
      <dgm:prSet/>
      <dgm:spPr/>
      <dgm:t>
        <a:bodyPr/>
        <a:lstStyle/>
        <a:p>
          <a:endParaRPr lang="es-MX"/>
        </a:p>
      </dgm:t>
    </dgm:pt>
    <dgm:pt modelId="{6E13A038-CEFA-449B-8080-AB919E689FCF}" type="sibTrans" cxnId="{04475243-174F-4AE9-B0B3-C88F3184C353}">
      <dgm:prSet/>
      <dgm:spPr/>
      <dgm:t>
        <a:bodyPr/>
        <a:lstStyle/>
        <a:p>
          <a:endParaRPr lang="es-MX"/>
        </a:p>
      </dgm:t>
    </dgm:pt>
    <dgm:pt modelId="{2DF5C2B6-53C7-4F11-8A67-80FA75B289BB}" type="pres">
      <dgm:prSet presAssocID="{4C79922B-85BB-46B3-8EF9-82686E7855BB}" presName="linear" presStyleCnt="0">
        <dgm:presLayoutVars>
          <dgm:animLvl val="lvl"/>
          <dgm:resizeHandles val="exact"/>
        </dgm:presLayoutVars>
      </dgm:prSet>
      <dgm:spPr/>
    </dgm:pt>
    <dgm:pt modelId="{6313718C-ABF6-41AD-AE2E-C6E6C4F5D543}" type="pres">
      <dgm:prSet presAssocID="{2ED507CA-588D-44A5-A0CF-E928F5A542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AF81DE5-9E9E-49FC-83C8-2A7581B7E143}" type="pres">
      <dgm:prSet presAssocID="{2ED507CA-588D-44A5-A0CF-E928F5A54290}" presName="childText" presStyleLbl="revTx" presStyleIdx="0" presStyleCnt="1">
        <dgm:presLayoutVars>
          <dgm:bulletEnabled val="1"/>
        </dgm:presLayoutVars>
      </dgm:prSet>
      <dgm:spPr/>
    </dgm:pt>
    <dgm:pt modelId="{25A5D8FE-51CD-490E-ADF3-E808D43E9C70}" type="pres">
      <dgm:prSet presAssocID="{76F25113-6023-4F8E-807A-19AD68EFDD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C7D3646-CB41-4B6E-AE5F-6C3D502B201B}" type="pres">
      <dgm:prSet presAssocID="{82D67E4D-3671-4EE0-A91C-083DB787F83C}" presName="spacer" presStyleCnt="0"/>
      <dgm:spPr/>
    </dgm:pt>
    <dgm:pt modelId="{6F2DAAF5-B10D-4132-80E5-8F48C94A2E6E}" type="pres">
      <dgm:prSet presAssocID="{F5EB73E8-C488-47CF-BED6-AE0FD94BD9B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9FBE104-51E2-44D0-A1FF-15CC24B47066}" type="presOf" srcId="{2ED507CA-588D-44A5-A0CF-E928F5A54290}" destId="{6313718C-ABF6-41AD-AE2E-C6E6C4F5D543}" srcOrd="0" destOrd="0" presId="urn:microsoft.com/office/officeart/2005/8/layout/vList2"/>
    <dgm:cxn modelId="{B80C260F-60B5-42AC-B149-D0AE7DD797F5}" srcId="{4C79922B-85BB-46B3-8EF9-82686E7855BB}" destId="{2ED507CA-588D-44A5-A0CF-E928F5A54290}" srcOrd="0" destOrd="0" parTransId="{C2E7C5F8-2C9E-452D-B7FD-F4B3341A5E39}" sibTransId="{1607665D-E36C-4B46-A070-83BF44DE1B71}"/>
    <dgm:cxn modelId="{BC922410-2CF7-4FE9-84F9-7F8320AF9E15}" srcId="{2ED507CA-588D-44A5-A0CF-E928F5A54290}" destId="{665C8F22-55BD-47FF-AE2C-FE5AF07D20FD}" srcOrd="2" destOrd="0" parTransId="{C7D50F87-6D6F-4CCB-BB78-3A5DFD144E0C}" sibTransId="{C4D08240-F673-465E-8A13-F759F8188C41}"/>
    <dgm:cxn modelId="{C562B617-09DD-4781-A9CF-CA430D559826}" type="presOf" srcId="{3DC1332B-3044-4560-B071-93FBE57A1861}" destId="{4AF81DE5-9E9E-49FC-83C8-2A7581B7E143}" srcOrd="0" destOrd="0" presId="urn:microsoft.com/office/officeart/2005/8/layout/vList2"/>
    <dgm:cxn modelId="{ACE20A32-0213-4D94-812A-68ABE3C47C99}" type="presOf" srcId="{665C8F22-55BD-47FF-AE2C-FE5AF07D20FD}" destId="{4AF81DE5-9E9E-49FC-83C8-2A7581B7E143}" srcOrd="0" destOrd="2" presId="urn:microsoft.com/office/officeart/2005/8/layout/vList2"/>
    <dgm:cxn modelId="{A392B639-0404-4C9D-9CDB-B77416525D62}" type="presOf" srcId="{4C79922B-85BB-46B3-8EF9-82686E7855BB}" destId="{2DF5C2B6-53C7-4F11-8A67-80FA75B289BB}" srcOrd="0" destOrd="0" presId="urn:microsoft.com/office/officeart/2005/8/layout/vList2"/>
    <dgm:cxn modelId="{04475243-174F-4AE9-B0B3-C88F3184C353}" srcId="{2ED507CA-588D-44A5-A0CF-E928F5A54290}" destId="{7EA9E30C-15EB-475D-81BF-925B7F7A4EC8}" srcOrd="1" destOrd="0" parTransId="{3860DC18-E1EA-4520-8419-BE2073C4165D}" sibTransId="{6E13A038-CEFA-449B-8080-AB919E689FCF}"/>
    <dgm:cxn modelId="{2D009E45-6280-42EB-BDAA-16A5E518F738}" srcId="{4C79922B-85BB-46B3-8EF9-82686E7855BB}" destId="{76F25113-6023-4F8E-807A-19AD68EFDDF3}" srcOrd="1" destOrd="0" parTransId="{D8368684-8000-4F4D-8A3D-C2A2596E7DF1}" sibTransId="{82D67E4D-3671-4EE0-A91C-083DB787F83C}"/>
    <dgm:cxn modelId="{5ED80D69-DB62-4D5D-B21B-A629B1804ED3}" type="presOf" srcId="{F5EB73E8-C488-47CF-BED6-AE0FD94BD9B6}" destId="{6F2DAAF5-B10D-4132-80E5-8F48C94A2E6E}" srcOrd="0" destOrd="0" presId="urn:microsoft.com/office/officeart/2005/8/layout/vList2"/>
    <dgm:cxn modelId="{EAA38849-4E50-446E-8188-5113E0053B91}" srcId="{2ED507CA-588D-44A5-A0CF-E928F5A54290}" destId="{3DC1332B-3044-4560-B071-93FBE57A1861}" srcOrd="0" destOrd="0" parTransId="{C2062D09-B0E3-4480-B3B6-F6B644DF57DA}" sibTransId="{CF065224-C82D-4C8F-9326-CB973CA2605C}"/>
    <dgm:cxn modelId="{13518280-A04B-467F-9E81-DFFB72A70A6B}" srcId="{4C79922B-85BB-46B3-8EF9-82686E7855BB}" destId="{F5EB73E8-C488-47CF-BED6-AE0FD94BD9B6}" srcOrd="2" destOrd="0" parTransId="{ECB8E7FE-B749-499A-BEA7-EBA5A2C140CB}" sibTransId="{9570FFF5-2293-4810-A60F-053EE7E8A1F2}"/>
    <dgm:cxn modelId="{CEAF3A8A-93E5-4212-85FC-A6BE8D037269}" type="presOf" srcId="{E87CD41C-3A7F-405A-900A-30C1065FEF22}" destId="{4AF81DE5-9E9E-49FC-83C8-2A7581B7E143}" srcOrd="0" destOrd="4" presId="urn:microsoft.com/office/officeart/2005/8/layout/vList2"/>
    <dgm:cxn modelId="{FE14E798-7DC0-476C-BC07-27D37A13FCD9}" type="presOf" srcId="{7EA9E30C-15EB-475D-81BF-925B7F7A4EC8}" destId="{4AF81DE5-9E9E-49FC-83C8-2A7581B7E143}" srcOrd="0" destOrd="1" presId="urn:microsoft.com/office/officeart/2005/8/layout/vList2"/>
    <dgm:cxn modelId="{8CB987B3-5905-4C37-958B-6EF7D07998B0}" srcId="{2ED507CA-588D-44A5-A0CF-E928F5A54290}" destId="{591FA365-95F2-42CC-9508-3B71B03750C4}" srcOrd="3" destOrd="0" parTransId="{FC739ADD-9D4A-4309-B82E-C08C35A74456}" sibTransId="{F192A88B-0664-4CAB-B538-7A1F6AB13D11}"/>
    <dgm:cxn modelId="{53CCADCF-5038-40F8-82E6-B23D4D465EB2}" srcId="{2ED507CA-588D-44A5-A0CF-E928F5A54290}" destId="{E87CD41C-3A7F-405A-900A-30C1065FEF22}" srcOrd="4" destOrd="0" parTransId="{C37E077A-F5D6-40D3-B68F-F4E68D40E58A}" sibTransId="{045FF8AE-1D95-4EBD-9DB6-F3AB45521F5F}"/>
    <dgm:cxn modelId="{A81D1FE5-001F-490C-B7CB-0A260367B739}" type="presOf" srcId="{76F25113-6023-4F8E-807A-19AD68EFDDF3}" destId="{25A5D8FE-51CD-490E-ADF3-E808D43E9C70}" srcOrd="0" destOrd="0" presId="urn:microsoft.com/office/officeart/2005/8/layout/vList2"/>
    <dgm:cxn modelId="{22D37FF2-5DE1-4CE6-872B-27B391554DBD}" type="presOf" srcId="{591FA365-95F2-42CC-9508-3B71B03750C4}" destId="{4AF81DE5-9E9E-49FC-83C8-2A7581B7E143}" srcOrd="0" destOrd="3" presId="urn:microsoft.com/office/officeart/2005/8/layout/vList2"/>
    <dgm:cxn modelId="{1F63FDC8-4D7F-49E4-B66A-4C2A942660C9}" type="presParOf" srcId="{2DF5C2B6-53C7-4F11-8A67-80FA75B289BB}" destId="{6313718C-ABF6-41AD-AE2E-C6E6C4F5D543}" srcOrd="0" destOrd="0" presId="urn:microsoft.com/office/officeart/2005/8/layout/vList2"/>
    <dgm:cxn modelId="{1A5BA9AB-672A-467C-8409-2E1D4A7B821F}" type="presParOf" srcId="{2DF5C2B6-53C7-4F11-8A67-80FA75B289BB}" destId="{4AF81DE5-9E9E-49FC-83C8-2A7581B7E143}" srcOrd="1" destOrd="0" presId="urn:microsoft.com/office/officeart/2005/8/layout/vList2"/>
    <dgm:cxn modelId="{B4CAAE9A-EDAB-4F62-B551-918CBA1752B1}" type="presParOf" srcId="{2DF5C2B6-53C7-4F11-8A67-80FA75B289BB}" destId="{25A5D8FE-51CD-490E-ADF3-E808D43E9C70}" srcOrd="2" destOrd="0" presId="urn:microsoft.com/office/officeart/2005/8/layout/vList2"/>
    <dgm:cxn modelId="{E7B05C20-1CD8-4536-B2BF-044EC4CAAC0E}" type="presParOf" srcId="{2DF5C2B6-53C7-4F11-8A67-80FA75B289BB}" destId="{DC7D3646-CB41-4B6E-AE5F-6C3D502B201B}" srcOrd="3" destOrd="0" presId="urn:microsoft.com/office/officeart/2005/8/layout/vList2"/>
    <dgm:cxn modelId="{B7892666-1357-47FA-BCBE-52AD852793F8}" type="presParOf" srcId="{2DF5C2B6-53C7-4F11-8A67-80FA75B289BB}" destId="{6F2DAAF5-B10D-4132-80E5-8F48C94A2E6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9922B-85BB-46B3-8EF9-82686E7855B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D507CA-588D-44A5-A0CF-E928F5A54290}">
      <dgm:prSet/>
      <dgm:spPr/>
      <dgm:t>
        <a:bodyPr/>
        <a:lstStyle/>
        <a:p>
          <a:r>
            <a:rPr lang="en-US" dirty="0"/>
            <a:t>137 Deacons (Total) </a:t>
          </a:r>
        </a:p>
      </dgm:t>
    </dgm:pt>
    <dgm:pt modelId="{C2E7C5F8-2C9E-452D-B7FD-F4B3341A5E39}" type="parTrans" cxnId="{B80C260F-60B5-42AC-B149-D0AE7DD797F5}">
      <dgm:prSet/>
      <dgm:spPr/>
      <dgm:t>
        <a:bodyPr/>
        <a:lstStyle/>
        <a:p>
          <a:endParaRPr lang="en-US"/>
        </a:p>
      </dgm:t>
    </dgm:pt>
    <dgm:pt modelId="{1607665D-E36C-4B46-A070-83BF44DE1B71}" type="sibTrans" cxnId="{B80C260F-60B5-42AC-B149-D0AE7DD797F5}">
      <dgm:prSet/>
      <dgm:spPr/>
      <dgm:t>
        <a:bodyPr/>
        <a:lstStyle/>
        <a:p>
          <a:endParaRPr lang="en-US"/>
        </a:p>
      </dgm:t>
    </dgm:pt>
    <dgm:pt modelId="{3DC1332B-3044-4560-B071-93FBE57A1861}">
      <dgm:prSet/>
      <dgm:spPr/>
      <dgm:t>
        <a:bodyPr/>
        <a:lstStyle/>
        <a:p>
          <a:r>
            <a:rPr lang="en-US" dirty="0"/>
            <a:t>103 Active </a:t>
          </a:r>
        </a:p>
      </dgm:t>
    </dgm:pt>
    <dgm:pt modelId="{C2062D09-B0E3-4480-B3B6-F6B644DF57DA}" type="parTrans" cxnId="{EAA38849-4E50-446E-8188-5113E0053B91}">
      <dgm:prSet/>
      <dgm:spPr/>
      <dgm:t>
        <a:bodyPr/>
        <a:lstStyle/>
        <a:p>
          <a:endParaRPr lang="en-US"/>
        </a:p>
      </dgm:t>
    </dgm:pt>
    <dgm:pt modelId="{CF065224-C82D-4C8F-9326-CB973CA2605C}" type="sibTrans" cxnId="{EAA38849-4E50-446E-8188-5113E0053B91}">
      <dgm:prSet/>
      <dgm:spPr/>
      <dgm:t>
        <a:bodyPr/>
        <a:lstStyle/>
        <a:p>
          <a:endParaRPr lang="en-US"/>
        </a:p>
      </dgm:t>
    </dgm:pt>
    <dgm:pt modelId="{76F25113-6023-4F8E-807A-19AD68EFDDF3}">
      <dgm:prSet/>
      <dgm:spPr/>
      <dgm:t>
        <a:bodyPr/>
        <a:lstStyle/>
        <a:p>
          <a:r>
            <a:rPr lang="en-US" dirty="0"/>
            <a:t>20 Deacons (not incardinated)</a:t>
          </a:r>
        </a:p>
      </dgm:t>
    </dgm:pt>
    <dgm:pt modelId="{D8368684-8000-4F4D-8A3D-C2A2596E7DF1}" type="parTrans" cxnId="{2D009E45-6280-42EB-BDAA-16A5E518F738}">
      <dgm:prSet/>
      <dgm:spPr/>
      <dgm:t>
        <a:bodyPr/>
        <a:lstStyle/>
        <a:p>
          <a:endParaRPr lang="en-US"/>
        </a:p>
      </dgm:t>
    </dgm:pt>
    <dgm:pt modelId="{82D67E4D-3671-4EE0-A91C-083DB787F83C}" type="sibTrans" cxnId="{2D009E45-6280-42EB-BDAA-16A5E518F738}">
      <dgm:prSet/>
      <dgm:spPr/>
      <dgm:t>
        <a:bodyPr/>
        <a:lstStyle/>
        <a:p>
          <a:endParaRPr lang="en-US"/>
        </a:p>
      </dgm:t>
    </dgm:pt>
    <dgm:pt modelId="{F5EB73E8-C488-47CF-BED6-AE0FD94BD9B6}">
      <dgm:prSet/>
      <dgm:spPr/>
      <dgm:t>
        <a:bodyPr/>
        <a:lstStyle/>
        <a:p>
          <a:r>
            <a:rPr lang="en-US" dirty="0"/>
            <a:t>19 Aspirants/Candidates </a:t>
          </a:r>
        </a:p>
      </dgm:t>
    </dgm:pt>
    <dgm:pt modelId="{ECB8E7FE-B749-499A-BEA7-EBA5A2C140CB}" type="parTrans" cxnId="{13518280-A04B-467F-9E81-DFFB72A70A6B}">
      <dgm:prSet/>
      <dgm:spPr/>
      <dgm:t>
        <a:bodyPr/>
        <a:lstStyle/>
        <a:p>
          <a:endParaRPr lang="en-US"/>
        </a:p>
      </dgm:t>
    </dgm:pt>
    <dgm:pt modelId="{9570FFF5-2293-4810-A60F-053EE7E8A1F2}" type="sibTrans" cxnId="{13518280-A04B-467F-9E81-DFFB72A70A6B}">
      <dgm:prSet/>
      <dgm:spPr/>
      <dgm:t>
        <a:bodyPr/>
        <a:lstStyle/>
        <a:p>
          <a:endParaRPr lang="en-US"/>
        </a:p>
      </dgm:t>
    </dgm:pt>
    <dgm:pt modelId="{0FC9EC68-880D-458D-ADD2-885DB1492CD1}">
      <dgm:prSet/>
      <dgm:spPr/>
      <dgm:t>
        <a:bodyPr/>
        <a:lstStyle/>
        <a:p>
          <a:r>
            <a:rPr lang="en-US" dirty="0"/>
            <a:t>25 Retired</a:t>
          </a:r>
        </a:p>
      </dgm:t>
    </dgm:pt>
    <dgm:pt modelId="{BE2F0267-F353-49E2-B45D-9E6EB3BE12D1}" type="parTrans" cxnId="{D220A3D8-14CD-4B0A-BF3D-54E688B7D35B}">
      <dgm:prSet/>
      <dgm:spPr/>
    </dgm:pt>
    <dgm:pt modelId="{3F673A0B-94AC-4FD7-9CBB-A41F9275CA3D}" type="sibTrans" cxnId="{D220A3D8-14CD-4B0A-BF3D-54E688B7D35B}">
      <dgm:prSet/>
      <dgm:spPr/>
    </dgm:pt>
    <dgm:pt modelId="{0F7F77E1-7AAE-44C9-8C60-AC6FEC1FF220}">
      <dgm:prSet/>
      <dgm:spPr/>
      <dgm:t>
        <a:bodyPr/>
        <a:lstStyle/>
        <a:p>
          <a:r>
            <a:rPr lang="en-US" dirty="0"/>
            <a:t>9 Out of the diocese </a:t>
          </a:r>
        </a:p>
      </dgm:t>
    </dgm:pt>
    <dgm:pt modelId="{2E74A8A3-74A9-4D75-97BC-473D48B25E45}" type="parTrans" cxnId="{FB13460B-32A2-4165-A4BE-1D45FEFA109A}">
      <dgm:prSet/>
      <dgm:spPr/>
    </dgm:pt>
    <dgm:pt modelId="{2262151C-ABF9-42B5-8D06-0A8376C10619}" type="sibTrans" cxnId="{FB13460B-32A2-4165-A4BE-1D45FEFA109A}">
      <dgm:prSet/>
      <dgm:spPr/>
    </dgm:pt>
    <dgm:pt modelId="{2DF5C2B6-53C7-4F11-8A67-80FA75B289BB}" type="pres">
      <dgm:prSet presAssocID="{4C79922B-85BB-46B3-8EF9-82686E7855BB}" presName="linear" presStyleCnt="0">
        <dgm:presLayoutVars>
          <dgm:animLvl val="lvl"/>
          <dgm:resizeHandles val="exact"/>
        </dgm:presLayoutVars>
      </dgm:prSet>
      <dgm:spPr/>
    </dgm:pt>
    <dgm:pt modelId="{6313718C-ABF6-41AD-AE2E-C6E6C4F5D543}" type="pres">
      <dgm:prSet presAssocID="{2ED507CA-588D-44A5-A0CF-E928F5A542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AF81DE5-9E9E-49FC-83C8-2A7581B7E143}" type="pres">
      <dgm:prSet presAssocID="{2ED507CA-588D-44A5-A0CF-E928F5A54290}" presName="childText" presStyleLbl="revTx" presStyleIdx="0" presStyleCnt="1">
        <dgm:presLayoutVars>
          <dgm:bulletEnabled val="1"/>
        </dgm:presLayoutVars>
      </dgm:prSet>
      <dgm:spPr/>
    </dgm:pt>
    <dgm:pt modelId="{25A5D8FE-51CD-490E-ADF3-E808D43E9C70}" type="pres">
      <dgm:prSet presAssocID="{76F25113-6023-4F8E-807A-19AD68EFDD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C7D3646-CB41-4B6E-AE5F-6C3D502B201B}" type="pres">
      <dgm:prSet presAssocID="{82D67E4D-3671-4EE0-A91C-083DB787F83C}" presName="spacer" presStyleCnt="0"/>
      <dgm:spPr/>
    </dgm:pt>
    <dgm:pt modelId="{6F2DAAF5-B10D-4132-80E5-8F48C94A2E6E}" type="pres">
      <dgm:prSet presAssocID="{F5EB73E8-C488-47CF-BED6-AE0FD94BD9B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9FBE104-51E2-44D0-A1FF-15CC24B47066}" type="presOf" srcId="{2ED507CA-588D-44A5-A0CF-E928F5A54290}" destId="{6313718C-ABF6-41AD-AE2E-C6E6C4F5D543}" srcOrd="0" destOrd="0" presId="urn:microsoft.com/office/officeart/2005/8/layout/vList2"/>
    <dgm:cxn modelId="{FB13460B-32A2-4165-A4BE-1D45FEFA109A}" srcId="{2ED507CA-588D-44A5-A0CF-E928F5A54290}" destId="{0F7F77E1-7AAE-44C9-8C60-AC6FEC1FF220}" srcOrd="2" destOrd="0" parTransId="{2E74A8A3-74A9-4D75-97BC-473D48B25E45}" sibTransId="{2262151C-ABF9-42B5-8D06-0A8376C10619}"/>
    <dgm:cxn modelId="{B80C260F-60B5-42AC-B149-D0AE7DD797F5}" srcId="{4C79922B-85BB-46B3-8EF9-82686E7855BB}" destId="{2ED507CA-588D-44A5-A0CF-E928F5A54290}" srcOrd="0" destOrd="0" parTransId="{C2E7C5F8-2C9E-452D-B7FD-F4B3341A5E39}" sibTransId="{1607665D-E36C-4B46-A070-83BF44DE1B71}"/>
    <dgm:cxn modelId="{C562B617-09DD-4781-A9CF-CA430D559826}" type="presOf" srcId="{3DC1332B-3044-4560-B071-93FBE57A1861}" destId="{4AF81DE5-9E9E-49FC-83C8-2A7581B7E143}" srcOrd="0" destOrd="0" presId="urn:microsoft.com/office/officeart/2005/8/layout/vList2"/>
    <dgm:cxn modelId="{E7325A23-3A00-45F4-8583-5140DC1F4D70}" type="presOf" srcId="{0FC9EC68-880D-458D-ADD2-885DB1492CD1}" destId="{4AF81DE5-9E9E-49FC-83C8-2A7581B7E143}" srcOrd="0" destOrd="1" presId="urn:microsoft.com/office/officeart/2005/8/layout/vList2"/>
    <dgm:cxn modelId="{E0BF0F35-AC58-4AD5-A797-02652C05DEAA}" type="presOf" srcId="{0F7F77E1-7AAE-44C9-8C60-AC6FEC1FF220}" destId="{4AF81DE5-9E9E-49FC-83C8-2A7581B7E143}" srcOrd="0" destOrd="2" presId="urn:microsoft.com/office/officeart/2005/8/layout/vList2"/>
    <dgm:cxn modelId="{A392B639-0404-4C9D-9CDB-B77416525D62}" type="presOf" srcId="{4C79922B-85BB-46B3-8EF9-82686E7855BB}" destId="{2DF5C2B6-53C7-4F11-8A67-80FA75B289BB}" srcOrd="0" destOrd="0" presId="urn:microsoft.com/office/officeart/2005/8/layout/vList2"/>
    <dgm:cxn modelId="{2D009E45-6280-42EB-BDAA-16A5E518F738}" srcId="{4C79922B-85BB-46B3-8EF9-82686E7855BB}" destId="{76F25113-6023-4F8E-807A-19AD68EFDDF3}" srcOrd="1" destOrd="0" parTransId="{D8368684-8000-4F4D-8A3D-C2A2596E7DF1}" sibTransId="{82D67E4D-3671-4EE0-A91C-083DB787F83C}"/>
    <dgm:cxn modelId="{5ED80D69-DB62-4D5D-B21B-A629B1804ED3}" type="presOf" srcId="{F5EB73E8-C488-47CF-BED6-AE0FD94BD9B6}" destId="{6F2DAAF5-B10D-4132-80E5-8F48C94A2E6E}" srcOrd="0" destOrd="0" presId="urn:microsoft.com/office/officeart/2005/8/layout/vList2"/>
    <dgm:cxn modelId="{EAA38849-4E50-446E-8188-5113E0053B91}" srcId="{2ED507CA-588D-44A5-A0CF-E928F5A54290}" destId="{3DC1332B-3044-4560-B071-93FBE57A1861}" srcOrd="0" destOrd="0" parTransId="{C2062D09-B0E3-4480-B3B6-F6B644DF57DA}" sibTransId="{CF065224-C82D-4C8F-9326-CB973CA2605C}"/>
    <dgm:cxn modelId="{13518280-A04B-467F-9E81-DFFB72A70A6B}" srcId="{4C79922B-85BB-46B3-8EF9-82686E7855BB}" destId="{F5EB73E8-C488-47CF-BED6-AE0FD94BD9B6}" srcOrd="2" destOrd="0" parTransId="{ECB8E7FE-B749-499A-BEA7-EBA5A2C140CB}" sibTransId="{9570FFF5-2293-4810-A60F-053EE7E8A1F2}"/>
    <dgm:cxn modelId="{D220A3D8-14CD-4B0A-BF3D-54E688B7D35B}" srcId="{2ED507CA-588D-44A5-A0CF-E928F5A54290}" destId="{0FC9EC68-880D-458D-ADD2-885DB1492CD1}" srcOrd="1" destOrd="0" parTransId="{BE2F0267-F353-49E2-B45D-9E6EB3BE12D1}" sibTransId="{3F673A0B-94AC-4FD7-9CBB-A41F9275CA3D}"/>
    <dgm:cxn modelId="{A81D1FE5-001F-490C-B7CB-0A260367B739}" type="presOf" srcId="{76F25113-6023-4F8E-807A-19AD68EFDDF3}" destId="{25A5D8FE-51CD-490E-ADF3-E808D43E9C70}" srcOrd="0" destOrd="0" presId="urn:microsoft.com/office/officeart/2005/8/layout/vList2"/>
    <dgm:cxn modelId="{1F63FDC8-4D7F-49E4-B66A-4C2A942660C9}" type="presParOf" srcId="{2DF5C2B6-53C7-4F11-8A67-80FA75B289BB}" destId="{6313718C-ABF6-41AD-AE2E-C6E6C4F5D543}" srcOrd="0" destOrd="0" presId="urn:microsoft.com/office/officeart/2005/8/layout/vList2"/>
    <dgm:cxn modelId="{1A5BA9AB-672A-467C-8409-2E1D4A7B821F}" type="presParOf" srcId="{2DF5C2B6-53C7-4F11-8A67-80FA75B289BB}" destId="{4AF81DE5-9E9E-49FC-83C8-2A7581B7E143}" srcOrd="1" destOrd="0" presId="urn:microsoft.com/office/officeart/2005/8/layout/vList2"/>
    <dgm:cxn modelId="{B4CAAE9A-EDAB-4F62-B551-918CBA1752B1}" type="presParOf" srcId="{2DF5C2B6-53C7-4F11-8A67-80FA75B289BB}" destId="{25A5D8FE-51CD-490E-ADF3-E808D43E9C70}" srcOrd="2" destOrd="0" presId="urn:microsoft.com/office/officeart/2005/8/layout/vList2"/>
    <dgm:cxn modelId="{E7B05C20-1CD8-4536-B2BF-044EC4CAAC0E}" type="presParOf" srcId="{2DF5C2B6-53C7-4F11-8A67-80FA75B289BB}" destId="{DC7D3646-CB41-4B6E-AE5F-6C3D502B201B}" srcOrd="3" destOrd="0" presId="urn:microsoft.com/office/officeart/2005/8/layout/vList2"/>
    <dgm:cxn modelId="{B7892666-1357-47FA-BCBE-52AD852793F8}" type="presParOf" srcId="{2DF5C2B6-53C7-4F11-8A67-80FA75B289BB}" destId="{6F2DAAF5-B10D-4132-80E5-8F48C94A2E6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3718C-ABF6-41AD-AE2E-C6E6C4F5D543}">
      <dsp:nvSpPr>
        <dsp:cNvPr id="0" name=""/>
        <dsp:cNvSpPr/>
      </dsp:nvSpPr>
      <dsp:spPr>
        <a:xfrm>
          <a:off x="0" y="122378"/>
          <a:ext cx="6588691" cy="1407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137 Priests (Total)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119 Priests (Active)</a:t>
          </a:r>
        </a:p>
      </dsp:txBody>
      <dsp:txXfrm>
        <a:off x="68704" y="191082"/>
        <a:ext cx="6451283" cy="1269992"/>
      </dsp:txXfrm>
    </dsp:sp>
    <dsp:sp modelId="{4AF81DE5-9E9E-49FC-83C8-2A7581B7E143}">
      <dsp:nvSpPr>
        <dsp:cNvPr id="0" name=""/>
        <dsp:cNvSpPr/>
      </dsp:nvSpPr>
      <dsp:spPr>
        <a:xfrm>
          <a:off x="0" y="1529778"/>
          <a:ext cx="6588691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47 Diocesan Priests (active)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7 Diocesan Priests (not incardinated)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58 Order Priests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5 Personal Ordinariate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2 Eastern Rites  </a:t>
          </a:r>
        </a:p>
      </dsp:txBody>
      <dsp:txXfrm>
        <a:off x="0" y="1529778"/>
        <a:ext cx="6588691" cy="1369305"/>
      </dsp:txXfrm>
    </dsp:sp>
    <dsp:sp modelId="{25A5D8FE-51CD-490E-ADF3-E808D43E9C70}">
      <dsp:nvSpPr>
        <dsp:cNvPr id="0" name=""/>
        <dsp:cNvSpPr/>
      </dsp:nvSpPr>
      <dsp:spPr>
        <a:xfrm>
          <a:off x="0" y="2899083"/>
          <a:ext cx="6588691" cy="14074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18 Retired Priests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15 Diocesan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 Diocesan (not incardinated)  </a:t>
          </a:r>
        </a:p>
      </dsp:txBody>
      <dsp:txXfrm>
        <a:off x="68704" y="2967787"/>
        <a:ext cx="6451283" cy="1269992"/>
      </dsp:txXfrm>
    </dsp:sp>
    <dsp:sp modelId="{6F2DAAF5-B10D-4132-80E5-8F48C94A2E6E}">
      <dsp:nvSpPr>
        <dsp:cNvPr id="0" name=""/>
        <dsp:cNvSpPr/>
      </dsp:nvSpPr>
      <dsp:spPr>
        <a:xfrm>
          <a:off x="0" y="4366964"/>
          <a:ext cx="6588691" cy="14074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24 Seminarians </a:t>
          </a:r>
        </a:p>
      </dsp:txBody>
      <dsp:txXfrm>
        <a:off x="68704" y="4435668"/>
        <a:ext cx="6451283" cy="1269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3718C-ABF6-41AD-AE2E-C6E6C4F5D543}">
      <dsp:nvSpPr>
        <dsp:cNvPr id="0" name=""/>
        <dsp:cNvSpPr/>
      </dsp:nvSpPr>
      <dsp:spPr>
        <a:xfrm>
          <a:off x="0" y="701971"/>
          <a:ext cx="6588691" cy="93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137 Deacons (Total) </a:t>
          </a:r>
        </a:p>
      </dsp:txBody>
      <dsp:txXfrm>
        <a:off x="45663" y="747634"/>
        <a:ext cx="6497365" cy="844089"/>
      </dsp:txXfrm>
    </dsp:sp>
    <dsp:sp modelId="{4AF81DE5-9E9E-49FC-83C8-2A7581B7E143}">
      <dsp:nvSpPr>
        <dsp:cNvPr id="0" name=""/>
        <dsp:cNvSpPr/>
      </dsp:nvSpPr>
      <dsp:spPr>
        <a:xfrm>
          <a:off x="0" y="1637386"/>
          <a:ext cx="6588691" cy="1574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1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103 Active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25 Retired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9 Out of the diocese </a:t>
          </a:r>
        </a:p>
      </dsp:txBody>
      <dsp:txXfrm>
        <a:off x="0" y="1637386"/>
        <a:ext cx="6588691" cy="1574235"/>
      </dsp:txXfrm>
    </dsp:sp>
    <dsp:sp modelId="{25A5D8FE-51CD-490E-ADF3-E808D43E9C70}">
      <dsp:nvSpPr>
        <dsp:cNvPr id="0" name=""/>
        <dsp:cNvSpPr/>
      </dsp:nvSpPr>
      <dsp:spPr>
        <a:xfrm>
          <a:off x="0" y="3211621"/>
          <a:ext cx="6588691" cy="93541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20 Deacons (not incardinated)</a:t>
          </a:r>
        </a:p>
      </dsp:txBody>
      <dsp:txXfrm>
        <a:off x="45663" y="3257284"/>
        <a:ext cx="6497365" cy="844089"/>
      </dsp:txXfrm>
    </dsp:sp>
    <dsp:sp modelId="{6F2DAAF5-B10D-4132-80E5-8F48C94A2E6E}">
      <dsp:nvSpPr>
        <dsp:cNvPr id="0" name=""/>
        <dsp:cNvSpPr/>
      </dsp:nvSpPr>
      <dsp:spPr>
        <a:xfrm>
          <a:off x="0" y="4259356"/>
          <a:ext cx="6588691" cy="93541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19 Aspirants/Candidates </a:t>
          </a:r>
        </a:p>
      </dsp:txBody>
      <dsp:txXfrm>
        <a:off x="45663" y="4305019"/>
        <a:ext cx="6497365" cy="84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D825-E730-0C4B-BB42-A61B33DCC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CDA78-B675-524F-8AAB-F6AA4F4A8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A39FC-0293-3045-BB2E-C56C28FA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64B-2324-484D-9C14-89BB295DE648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C9244-B95E-1C42-834E-30E98F17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66DAC-F632-D446-A00F-3E2D6460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7A7-BDD8-4346-97AA-37AF7D63D7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1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27EB-E641-B146-999A-589EB9C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CFABA-29D6-5E42-81D4-76A74FB0B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0AF7-09BE-4C41-A23D-CED6F4AD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64B-2324-484D-9C14-89BB295DE648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7D274-249D-934F-A6A8-73177831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6CE2F-1167-1747-9354-AA9BFF2F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7A7-BDD8-4346-97AA-37AF7D63D7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5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96CE8-0E63-DF49-A5CC-A91FD5E4B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2F503-C8C6-824B-A5E6-DE87B3DFB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6AFCC-A14C-8C4C-801E-31844CC75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64B-2324-484D-9C14-89BB295DE648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6AB39-51EC-824B-8472-5CB136D1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967B1-DA02-6043-A0D8-5E394DC8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7A7-BDD8-4346-97AA-37AF7D63D7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3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7EA9-38DD-654D-A2E6-D1DF0A16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8BF2D-32BE-D84E-8494-1FF4BD224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28782-D13B-4B4E-BB41-4CFFC379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64B-2324-484D-9C14-89BB295DE648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0688C-19EC-D64A-B857-FFED5F7D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0804E-2007-E34D-8066-51BAD082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7A7-BDD8-4346-97AA-37AF7D63D7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2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A865-0A7A-7F43-A5D7-87B49F52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3CE55-39A7-5047-8DE3-81EB428D9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2BE18-7F77-FD48-81AC-E1996581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64B-2324-484D-9C14-89BB295DE648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41E88-2DC2-464B-82E2-C5CFD9F28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D676F-AA96-0942-80E2-2E9D6245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7A7-BDD8-4346-97AA-37AF7D63D7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8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1C459-C459-0041-BDCE-C54040D1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F12D8-DAE0-F248-8C80-D67C45440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3D19A-C605-6D47-BBDB-E1AEA13CC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514D2-1295-3C41-BBD5-EB050C47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64B-2324-484D-9C14-89BB295DE648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9C65C-10C6-A949-95EA-ACBC95BCF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A666B-0E47-AC46-B644-177C8442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7A7-BDD8-4346-97AA-37AF7D63D7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2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E5CEF-2867-1D4E-8195-5507662A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E1386-FD20-4648-B69C-EDC35A76A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826C3-4676-494B-9DF2-AB0FEBB6C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7A698-3EC0-F544-8589-F98DA568E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9383A5-75C3-6D4D-B959-21ED5E12A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A1EDC3-CBA2-BB48-AEAC-49DC02EF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64B-2324-484D-9C14-89BB295DE648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68FE1-6632-C74D-A2AE-4E11076D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9FA6CF-927C-6846-9A0D-7F4E56B0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7A7-BDD8-4346-97AA-37AF7D63D7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4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C739-48D2-5748-BA58-BFA29A119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E69333-C2BC-F749-A17D-351627AD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64B-2324-484D-9C14-89BB295DE648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A768A-1788-EA49-B882-08BC0C92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6D8AB-1270-7D4A-95A8-6FE583E5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7A7-BDD8-4346-97AA-37AF7D63D7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4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50D052-070B-E040-8A57-F7F7BDF80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64B-2324-484D-9C14-89BB295DE648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A6923-85DD-DE41-9B8C-613CE9E6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DD4E4-009E-7942-B387-0B0E4DF4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7A7-BDD8-4346-97AA-37AF7D63D7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DC6F-129E-6647-8911-EB2C2C96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27091-D4C9-1A4C-AEC2-051ABF5B6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7C076-CA17-0B46-9D77-37E9E003D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30E8A-1C1F-9E43-BA6B-EF41E3A0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64B-2324-484D-9C14-89BB295DE648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B0B0D-30CB-5A47-B219-32F2695C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AF628-C4B3-B146-BEB0-08BD411C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7A7-BDD8-4346-97AA-37AF7D63D7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8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9A29-7208-0842-A806-F7D62118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DC6564-722B-E048-ADB0-1A34FD1BA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8FD37-F899-664D-A4BD-EF8287D3C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CF357-358A-F246-B27F-08B27858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64B-2324-484D-9C14-89BB295DE648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432EE-9D2E-FB46-8A2E-F207CFBEB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BAC33-5ED0-604E-9EC3-36C08005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C7A7-BDD8-4346-97AA-37AF7D63D7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8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504B52-6AAC-6843-BF49-48DBB322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A3A0E-7710-CD44-906A-448470EF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AEC29-1C3C-624A-B174-6804DCB86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7664B-2324-484D-9C14-89BB295DE648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639C4-9955-5241-8532-FED22E43B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1E9E5-6C12-9447-8AFA-1E55C73D3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CC7A7-BDD8-4346-97AA-37AF7D63D7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1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A989C10-A157-FE8F-F646-57EDFD970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2BCCC4-E304-4142-A79B-BD12F1D8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Catholic Diocese of Fort Worth – Statistics and Diaconal Call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45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18C63-A5F7-A441-8BA9-B6C4A3E4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Deacons by Age Group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96F83-4630-B24E-A54A-6B908E7D9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17 Deacons 75 years old and older</a:t>
            </a:r>
          </a:p>
          <a:p>
            <a:r>
              <a:rPr lang="en-US"/>
              <a:t>62 Deacons under age 75 years old</a:t>
            </a:r>
          </a:p>
          <a:p>
            <a:pPr lvl="1"/>
            <a:r>
              <a:rPr lang="en-US"/>
              <a:t>17 Deacons 70-74 years old</a:t>
            </a:r>
          </a:p>
          <a:p>
            <a:pPr lvl="1"/>
            <a:r>
              <a:rPr lang="en-US"/>
              <a:t>15 Deacons 65-69 years old</a:t>
            </a:r>
          </a:p>
          <a:p>
            <a:pPr lvl="1"/>
            <a:r>
              <a:rPr lang="en-US"/>
              <a:t>20 Deacons 60-64 years old</a:t>
            </a:r>
          </a:p>
          <a:p>
            <a:pPr lvl="1"/>
            <a:r>
              <a:rPr lang="en-US"/>
              <a:t>10 Deacons &lt;60 years old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8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B1219-2D59-964B-930A-E19D8DD9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Deacon Forecast</a:t>
            </a:r>
            <a:br>
              <a:rPr lang="en-US"/>
            </a:br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85B62-5AF9-8540-9FEA-D1C89A04C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3 Candidates in 2024 Cohort</a:t>
            </a:r>
          </a:p>
          <a:p>
            <a:r>
              <a:rPr lang="en-US"/>
              <a:t>8 Candidates in 2025 Cohort</a:t>
            </a:r>
          </a:p>
          <a:p>
            <a:r>
              <a:rPr lang="en-US"/>
              <a:t>8 Aspirants in 2027 Cohort</a:t>
            </a:r>
          </a:p>
          <a:p>
            <a:r>
              <a:rPr lang="en-US"/>
              <a:t>12 Applicants in propaedeutic year - 2029 Cohort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5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12C38-501A-E84D-B1F2-AEAE04E1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Deacons are Called From All Walks of Life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206E5-2260-B84D-8515-B84B2B7FB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Origin</a:t>
            </a:r>
          </a:p>
          <a:p>
            <a:pPr lvl="1"/>
            <a:r>
              <a:rPr lang="en-US"/>
              <a:t>North America</a:t>
            </a:r>
          </a:p>
          <a:p>
            <a:pPr lvl="1"/>
            <a:r>
              <a:rPr lang="en-US"/>
              <a:t>Central America</a:t>
            </a:r>
          </a:p>
          <a:p>
            <a:pPr lvl="1"/>
            <a:r>
              <a:rPr lang="en-US"/>
              <a:t>South America</a:t>
            </a:r>
          </a:p>
          <a:p>
            <a:pPr lvl="1"/>
            <a:r>
              <a:rPr lang="en-US"/>
              <a:t>Vietnam</a:t>
            </a:r>
          </a:p>
          <a:p>
            <a:pPr lvl="1"/>
            <a:r>
              <a:rPr lang="en-US"/>
              <a:t>Tonga</a:t>
            </a:r>
          </a:p>
          <a:p>
            <a:pPr lvl="1"/>
            <a:r>
              <a:rPr lang="en-US"/>
              <a:t>Africa</a:t>
            </a:r>
          </a:p>
          <a:p>
            <a:pPr lvl="1"/>
            <a:r>
              <a:rPr lang="en-US"/>
              <a:t>Korea</a:t>
            </a:r>
          </a:p>
          <a:p>
            <a:pPr lvl="1"/>
            <a:r>
              <a:rPr lang="en-US"/>
              <a:t>Philippines</a:t>
            </a:r>
          </a:p>
          <a:p>
            <a:pPr lvl="1"/>
            <a:r>
              <a:rPr lang="en-US"/>
              <a:t>Central Europe</a:t>
            </a:r>
          </a:p>
        </p:txBody>
      </p:sp>
    </p:spTree>
    <p:extLst>
      <p:ext uri="{BB962C8B-B14F-4D97-AF65-F5344CB8AC3E}">
        <p14:creationId xmlns:p14="http://schemas.microsoft.com/office/powerpoint/2010/main" val="14117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12C38-501A-E84D-B1F2-AEAE04E1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Deacons are Called From All Walks of Life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206E5-2260-B84D-8515-B84B2B7FB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Education</a:t>
            </a:r>
          </a:p>
          <a:p>
            <a:pPr lvl="1"/>
            <a:r>
              <a:rPr lang="en-US"/>
              <a:t>High School or GED</a:t>
            </a:r>
          </a:p>
          <a:p>
            <a:pPr lvl="1"/>
            <a:r>
              <a:rPr lang="en-US"/>
              <a:t>Some College</a:t>
            </a:r>
          </a:p>
          <a:p>
            <a:pPr lvl="1"/>
            <a:r>
              <a:rPr lang="en-US"/>
              <a:t>Undergraduate</a:t>
            </a:r>
          </a:p>
          <a:p>
            <a:pPr lvl="1"/>
            <a:r>
              <a:rPr lang="en-US"/>
              <a:t>Graduate</a:t>
            </a:r>
          </a:p>
          <a:p>
            <a:pPr lvl="1"/>
            <a:r>
              <a:rPr lang="en-US"/>
              <a:t>Continuing Education</a:t>
            </a:r>
          </a:p>
        </p:txBody>
      </p:sp>
    </p:spTree>
    <p:extLst>
      <p:ext uri="{BB962C8B-B14F-4D97-AF65-F5344CB8AC3E}">
        <p14:creationId xmlns:p14="http://schemas.microsoft.com/office/powerpoint/2010/main" val="856809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12C38-501A-E84D-B1F2-AEAE04E1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Deacons are Called From All Walks of Life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206E5-2260-B84D-8515-B84B2B7FB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1400"/>
              <a:t>Occupation</a:t>
            </a:r>
          </a:p>
          <a:p>
            <a:pPr lvl="1"/>
            <a:r>
              <a:rPr lang="en-US" sz="1400"/>
              <a:t>Technology</a:t>
            </a:r>
          </a:p>
          <a:p>
            <a:pPr lvl="1"/>
            <a:r>
              <a:rPr lang="en-US" sz="1400"/>
              <a:t>Construction</a:t>
            </a:r>
          </a:p>
          <a:p>
            <a:pPr lvl="1"/>
            <a:r>
              <a:rPr lang="en-US" sz="1400"/>
              <a:t>Engineering</a:t>
            </a:r>
          </a:p>
          <a:p>
            <a:pPr lvl="1"/>
            <a:r>
              <a:rPr lang="en-US" sz="1400"/>
              <a:t>Services</a:t>
            </a:r>
          </a:p>
          <a:p>
            <a:pPr lvl="1"/>
            <a:r>
              <a:rPr lang="en-US" sz="1400"/>
              <a:t>Automotive</a:t>
            </a:r>
          </a:p>
          <a:p>
            <a:pPr lvl="1"/>
            <a:r>
              <a:rPr lang="en-US" sz="1400"/>
              <a:t>Medical</a:t>
            </a:r>
          </a:p>
          <a:p>
            <a:pPr lvl="1"/>
            <a:r>
              <a:rPr lang="en-US" sz="1400"/>
              <a:t>Insurance</a:t>
            </a:r>
          </a:p>
          <a:p>
            <a:pPr lvl="1"/>
            <a:r>
              <a:rPr lang="en-US" sz="1400"/>
              <a:t>Sales/Marketing</a:t>
            </a:r>
          </a:p>
          <a:p>
            <a:pPr lvl="1"/>
            <a:r>
              <a:rPr lang="en-US" sz="1400"/>
              <a:t>Education</a:t>
            </a:r>
          </a:p>
          <a:p>
            <a:pPr lvl="1"/>
            <a:r>
              <a:rPr lang="en-US" sz="1400"/>
              <a:t>Non-profits</a:t>
            </a:r>
          </a:p>
          <a:p>
            <a:pPr lvl="1"/>
            <a:r>
              <a:rPr lang="en-US" sz="1400"/>
              <a:t>Self-employed</a:t>
            </a:r>
          </a:p>
          <a:p>
            <a:pPr lvl="1"/>
            <a:r>
              <a:rPr lang="en-US" sz="1400"/>
              <a:t>Retired</a:t>
            </a:r>
          </a:p>
        </p:txBody>
      </p:sp>
    </p:spTree>
    <p:extLst>
      <p:ext uri="{BB962C8B-B14F-4D97-AF65-F5344CB8AC3E}">
        <p14:creationId xmlns:p14="http://schemas.microsoft.com/office/powerpoint/2010/main" val="185974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5FE4E-98C6-F142-96C1-275C0BFE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What is the Catholic Diocese of Fort Worth Looking for in Men Interested in the Diaconate?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B35A8-47D0-F547-9271-A57AA63C5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i="1"/>
              <a:t>National Directory for the Formation, Ministry, and Life of Permanent Deacons in the United States </a:t>
            </a:r>
            <a:r>
              <a:rPr lang="en-US" sz="2200" b="1"/>
              <a:t>(The Diaconal Call)</a:t>
            </a:r>
          </a:p>
          <a:p>
            <a:r>
              <a:rPr lang="en-US" sz="2200"/>
              <a:t>“From the experience of the restored diaconate in the United States, certain </a:t>
            </a:r>
            <a:r>
              <a:rPr lang="en-US" sz="2200" b="1"/>
              <a:t>behavioral patterns [human qualities] </a:t>
            </a:r>
            <a:r>
              <a:rPr lang="en-US" sz="2200"/>
              <a:t>have been discerned among exemplary deacons…</a:t>
            </a:r>
          </a:p>
          <a:p>
            <a:r>
              <a:rPr lang="en-US" sz="2200"/>
              <a:t>A natural inclination of service to the Christian community and to all in need;</a:t>
            </a:r>
          </a:p>
          <a:p>
            <a:r>
              <a:rPr lang="en-US" sz="2200"/>
              <a:t>Psychological integrity;</a:t>
            </a:r>
          </a:p>
          <a:p>
            <a:r>
              <a:rPr lang="en-US" sz="2200"/>
              <a:t>A capacity for dialogue, which implies a sense of docility and openness; </a:t>
            </a:r>
          </a:p>
          <a:p>
            <a:r>
              <a:rPr lang="en-US" sz="2200"/>
              <a:t>The ability to share one’s faith yet listen respectfully to other points of view;</a:t>
            </a:r>
          </a:p>
        </p:txBody>
      </p:sp>
    </p:spTree>
    <p:extLst>
      <p:ext uri="{BB962C8B-B14F-4D97-AF65-F5344CB8AC3E}">
        <p14:creationId xmlns:p14="http://schemas.microsoft.com/office/powerpoint/2010/main" val="2801747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CA9CE-65A6-4A43-A65F-31FD9535A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What is the Catholic Diocese of Fort Worth Looking for in Men Interested in the Diaconate?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78AB0-2DA8-493F-AAC0-CD38EDA18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The capacity to listen carefully and without prejudices – respecting people in the context of their religion, race, gender, ethnicity, and culture;</a:t>
            </a:r>
          </a:p>
          <a:p>
            <a:r>
              <a:rPr lang="en-US" sz="2200"/>
              <a:t>Good communication skills;</a:t>
            </a:r>
          </a:p>
          <a:p>
            <a:r>
              <a:rPr lang="en-US" sz="2200"/>
              <a:t>A sense of responsibility that includes the fulfilling of one’s word and completing one’s work;</a:t>
            </a:r>
          </a:p>
          <a:p>
            <a:r>
              <a:rPr lang="en-US" sz="2200"/>
              <a:t>Self-directed and collaborative accountability;</a:t>
            </a:r>
          </a:p>
          <a:p>
            <a:r>
              <a:rPr lang="en-US" sz="2200"/>
              <a:t>Balanced and prudent judgment;</a:t>
            </a:r>
          </a:p>
          <a:p>
            <a:r>
              <a:rPr lang="en-US" sz="2200"/>
              <a:t>Generosity and service; and </a:t>
            </a:r>
          </a:p>
          <a:p>
            <a:r>
              <a:rPr lang="en-US" sz="2200"/>
              <a:t>The ability to lead, motivate, facilitate, and animate others into appropriate action and service” (</a:t>
            </a:r>
            <a:r>
              <a:rPr lang="en-US" sz="2200" i="1"/>
              <a:t>ND</a:t>
            </a:r>
            <a:r>
              <a:rPr lang="en-US" sz="2200"/>
              <a:t>, 174)</a:t>
            </a:r>
          </a:p>
        </p:txBody>
      </p:sp>
    </p:spTree>
    <p:extLst>
      <p:ext uri="{BB962C8B-B14F-4D97-AF65-F5344CB8AC3E}">
        <p14:creationId xmlns:p14="http://schemas.microsoft.com/office/powerpoint/2010/main" val="3586024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83055-A2D7-4E6D-87D9-8B0656EC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What is the Catholic Diocese of Fort Worth Looking for in Men Interested in the Diaconate?</a:t>
            </a:r>
          </a:p>
        </p:txBody>
      </p:sp>
      <p:sp>
        <p:nvSpPr>
          <p:cNvPr id="3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C7023-91EF-4079-AEA3-25D76BEE4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“The profile is completed with certain </a:t>
            </a:r>
            <a:r>
              <a:rPr lang="en-US" sz="2200" b="1"/>
              <a:t>spiritual and evangelical qualities</a:t>
            </a:r>
            <a:r>
              <a:rPr lang="en-US" sz="2200"/>
              <a:t>. Among these are:</a:t>
            </a:r>
          </a:p>
          <a:p>
            <a:r>
              <a:rPr lang="en-US" sz="2200"/>
              <a:t>A sound faith;</a:t>
            </a:r>
          </a:p>
          <a:p>
            <a:r>
              <a:rPr lang="en-US" sz="2200"/>
              <a:t>Good Christian reputation;</a:t>
            </a:r>
          </a:p>
          <a:p>
            <a:r>
              <a:rPr lang="en-US" sz="2200"/>
              <a:t>Active involvement in the Church’s apostolate;</a:t>
            </a:r>
          </a:p>
          <a:p>
            <a:r>
              <a:rPr lang="en-US" sz="2200"/>
              <a:t>Personal integrity, maturity, and holiness;</a:t>
            </a:r>
          </a:p>
          <a:p>
            <a:r>
              <a:rPr lang="en-US" sz="2200"/>
              <a:t>Regular participation in the Church’s sacramental life;</a:t>
            </a:r>
          </a:p>
          <a:p>
            <a:r>
              <a:rPr lang="en-US" sz="2200"/>
              <a:t>Evidence of recognized, ongoing commitment to the Church’s life and service;</a:t>
            </a:r>
          </a:p>
          <a:p>
            <a:r>
              <a:rPr lang="en-US" sz="2200"/>
              <a:t>Participation in faith enrichment opportunities (e.g., retreats, days of recollection, adult education programming);</a:t>
            </a:r>
          </a:p>
        </p:txBody>
      </p:sp>
    </p:spTree>
    <p:extLst>
      <p:ext uri="{BB962C8B-B14F-4D97-AF65-F5344CB8AC3E}">
        <p14:creationId xmlns:p14="http://schemas.microsoft.com/office/powerpoint/2010/main" val="1235852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7CC0EB-AD80-47B8-9401-E7DF30D20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What is the Catholic Diocese of Fort Worth Looking for in Men Interested in the Diaconate? </a:t>
            </a: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8250F-42E1-46EF-86F1-F33D4DA16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A positive and stable marriage, if married, or a mature celibate state of life, if single;</a:t>
            </a:r>
          </a:p>
          <a:p>
            <a:r>
              <a:rPr lang="en-US" sz="2200"/>
              <a:t>Active membership in a Christian community;</a:t>
            </a:r>
          </a:p>
          <a:p>
            <a:r>
              <a:rPr lang="en-US" sz="2200"/>
              <a:t>Capacity for obedience and fraternal communion; and</a:t>
            </a:r>
          </a:p>
          <a:p>
            <a:r>
              <a:rPr lang="en-US" sz="2200"/>
              <a:t>A deep spirituality and prayer life.</a:t>
            </a:r>
          </a:p>
          <a:p>
            <a:r>
              <a:rPr lang="en-US" sz="2200" b="1"/>
              <a:t>The presence of these qualities</a:t>
            </a:r>
            <a:r>
              <a:rPr lang="en-US" sz="2200"/>
              <a:t>, experienced in kindness and humility, </a:t>
            </a:r>
            <a:r>
              <a:rPr lang="en-US" sz="2200" b="1"/>
              <a:t>may demonstrate a call </a:t>
            </a:r>
            <a:r>
              <a:rPr lang="en-US" sz="2200"/>
              <a:t>to the Order of Deacons.” (</a:t>
            </a:r>
            <a:r>
              <a:rPr lang="en-US" sz="2200" i="1"/>
              <a:t>ND</a:t>
            </a:r>
            <a:r>
              <a:rPr lang="en-US" sz="2200"/>
              <a:t>, 175)</a:t>
            </a:r>
          </a:p>
        </p:txBody>
      </p:sp>
    </p:spTree>
    <p:extLst>
      <p:ext uri="{BB962C8B-B14F-4D97-AF65-F5344CB8AC3E}">
        <p14:creationId xmlns:p14="http://schemas.microsoft.com/office/powerpoint/2010/main" val="3953254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58078B7-22F0-483A-A6DC-A9BD83084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the Catholic Diocese of Fort Worth Looking for in Men Interested in the Diaconate?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75144-07C5-47B8-9726-31D1BF6E0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5" y="4473360"/>
            <a:ext cx="9469211" cy="865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We are looking for ordinary men that want to make extraordinary differences in peoples’ lives.</a:t>
            </a:r>
          </a:p>
        </p:txBody>
      </p:sp>
    </p:spTree>
    <p:extLst>
      <p:ext uri="{BB962C8B-B14F-4D97-AF65-F5344CB8AC3E}">
        <p14:creationId xmlns:p14="http://schemas.microsoft.com/office/powerpoint/2010/main" val="77875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A6936-8230-764C-A4F9-F759BFB63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The 15 Dioceses of Texas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8EAEA27-5528-9640-869E-3C1293E13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1" t="58739"/>
          <a:stretch/>
        </p:blipFill>
        <p:spPr>
          <a:xfrm>
            <a:off x="331567" y="2853662"/>
            <a:ext cx="5455917" cy="314394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879826-16DD-1B4E-8FAA-D6834FDA5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6" b="39205"/>
          <a:stretch/>
        </p:blipFill>
        <p:spPr>
          <a:xfrm>
            <a:off x="6747459" y="2426818"/>
            <a:ext cx="485114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4136-1963-1345-936F-5B5E52EF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en-US" sz="4800"/>
              <a:t>The Catholic Diocese of Ft. Worth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F6F82-4330-E94A-B5E1-2C76B49F0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r>
              <a:rPr lang="en-US" sz="1300"/>
              <a:t>Pope Paul VI created the Diocese of Ft. Worth on August 9, 1969</a:t>
            </a:r>
          </a:p>
          <a:p>
            <a:r>
              <a:rPr lang="en-US" sz="1300"/>
              <a:t>Diocese encompasses </a:t>
            </a:r>
          </a:p>
          <a:p>
            <a:pPr lvl="1"/>
            <a:r>
              <a:rPr lang="en-US" sz="1300"/>
              <a:t>23,950 square miles</a:t>
            </a:r>
          </a:p>
          <a:p>
            <a:pPr lvl="1"/>
            <a:r>
              <a:rPr lang="en-US" sz="1300"/>
              <a:t>28  counties</a:t>
            </a:r>
          </a:p>
          <a:p>
            <a:pPr lvl="1"/>
            <a:r>
              <a:rPr lang="en-US" sz="1300"/>
              <a:t>1,200,000 Catholics</a:t>
            </a:r>
          </a:p>
          <a:p>
            <a:pPr lvl="1"/>
            <a:r>
              <a:rPr lang="en-US" sz="1300"/>
              <a:t>15 Deaneries	</a:t>
            </a:r>
          </a:p>
          <a:p>
            <a:pPr lvl="1"/>
            <a:r>
              <a:rPr lang="en-US" sz="1300"/>
              <a:t>91 Parishes</a:t>
            </a:r>
          </a:p>
          <a:p>
            <a:pPr lvl="1"/>
            <a:r>
              <a:rPr lang="en-US" sz="1300"/>
              <a:t>19 Schools</a:t>
            </a:r>
          </a:p>
          <a:p>
            <a:r>
              <a:rPr lang="en-US" sz="1300"/>
              <a:t>Bishops over time</a:t>
            </a:r>
          </a:p>
          <a:p>
            <a:pPr lvl="1"/>
            <a:r>
              <a:rPr lang="en-US" sz="1300"/>
              <a:t>Most Rev. John J. Cassata</a:t>
            </a:r>
          </a:p>
          <a:p>
            <a:pPr lvl="1"/>
            <a:r>
              <a:rPr lang="en-US" sz="1300"/>
              <a:t>Most Rev. Joseph P. Delaney</a:t>
            </a:r>
          </a:p>
          <a:p>
            <a:pPr lvl="1"/>
            <a:r>
              <a:rPr lang="en-US" sz="1300"/>
              <a:t>Most Rev. Kevin W. Vann</a:t>
            </a:r>
          </a:p>
          <a:p>
            <a:pPr lvl="1"/>
            <a:r>
              <a:rPr lang="en-US" sz="1300"/>
              <a:t>Most Rev. Michael F. Olson</a:t>
            </a:r>
          </a:p>
          <a:p>
            <a:pPr marL="0" indent="0">
              <a:buNone/>
            </a:pPr>
            <a:endParaRPr lang="en-US" sz="1300"/>
          </a:p>
          <a:p>
            <a:endParaRPr lang="en-US" sz="13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49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4136-1963-1345-936F-5B5E52EF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The Catholic Diocese of Ft. Worth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561F67-9D34-4D74-B5EE-855CBC9C8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025761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20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4136-1963-1345-936F-5B5E52EF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The Catholic Diocese of Ft. Worth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561F67-9D34-4D74-B5EE-855CBC9C8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932506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45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5CAD43-72C2-B14E-AE35-4E11132BB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375" r="-1" b="11964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55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EBEFC-D50C-DB4A-8DD0-58EAB452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Deacons by Deanery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5AC0D-D80D-EE49-836E-87C2847BD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1400"/>
              <a:t>Arlington</a:t>
            </a:r>
          </a:p>
          <a:p>
            <a:pPr lvl="1"/>
            <a:r>
              <a:rPr lang="en-US" sz="1400"/>
              <a:t>8 Parishes</a:t>
            </a:r>
          </a:p>
          <a:p>
            <a:pPr lvl="1"/>
            <a:r>
              <a:rPr lang="en-US" sz="1400"/>
              <a:t>6 Deacons under age 75</a:t>
            </a:r>
          </a:p>
          <a:p>
            <a:pPr lvl="1"/>
            <a:r>
              <a:rPr lang="en-US" sz="1400"/>
              <a:t>4 Men in formation program</a:t>
            </a:r>
          </a:p>
          <a:p>
            <a:r>
              <a:rPr lang="en-US" sz="1400"/>
              <a:t>East Central</a:t>
            </a:r>
          </a:p>
          <a:p>
            <a:pPr lvl="1"/>
            <a:r>
              <a:rPr lang="en-US" sz="1400"/>
              <a:t>11 Parishes</a:t>
            </a:r>
          </a:p>
          <a:p>
            <a:pPr lvl="1"/>
            <a:r>
              <a:rPr lang="en-US" sz="1400"/>
              <a:t>8 Deacons under age 75</a:t>
            </a:r>
          </a:p>
          <a:p>
            <a:pPr lvl="1"/>
            <a:r>
              <a:rPr lang="en-US" sz="1400"/>
              <a:t>4 Men in formation program</a:t>
            </a:r>
          </a:p>
          <a:p>
            <a:r>
              <a:rPr lang="en-US" sz="1400"/>
              <a:t>West </a:t>
            </a:r>
          </a:p>
          <a:p>
            <a:pPr lvl="1"/>
            <a:r>
              <a:rPr lang="en-US" sz="1400"/>
              <a:t>10 Parishes</a:t>
            </a:r>
          </a:p>
          <a:p>
            <a:pPr lvl="1"/>
            <a:r>
              <a:rPr lang="en-US" sz="1400"/>
              <a:t>9 Deacons under age 75</a:t>
            </a:r>
          </a:p>
          <a:p>
            <a:pPr lvl="1"/>
            <a:r>
              <a:rPr lang="en-US" sz="1400"/>
              <a:t>7 Men in formation program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1507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EBEFC-D50C-DB4A-8DD0-58EAB452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Deacons by Deanery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5AC0D-D80D-EE49-836E-87C2847BD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1400"/>
              <a:t>Northeast</a:t>
            </a:r>
          </a:p>
          <a:p>
            <a:pPr lvl="1"/>
            <a:r>
              <a:rPr lang="en-US" sz="1400"/>
              <a:t>9 Parishes</a:t>
            </a:r>
          </a:p>
          <a:p>
            <a:pPr lvl="1"/>
            <a:r>
              <a:rPr lang="en-US" sz="1400"/>
              <a:t>13 Deacons under age 75</a:t>
            </a:r>
          </a:p>
          <a:p>
            <a:pPr lvl="1"/>
            <a:r>
              <a:rPr lang="en-US" sz="1400"/>
              <a:t>9 Men in formation program</a:t>
            </a:r>
          </a:p>
          <a:p>
            <a:r>
              <a:rPr lang="en-US" sz="1400"/>
              <a:t>North</a:t>
            </a:r>
          </a:p>
          <a:p>
            <a:pPr lvl="1"/>
            <a:r>
              <a:rPr lang="en-US" sz="1400"/>
              <a:t>11 Parishes</a:t>
            </a:r>
          </a:p>
          <a:p>
            <a:pPr lvl="1"/>
            <a:r>
              <a:rPr lang="en-US" sz="1400"/>
              <a:t>14 Deacons under age 75</a:t>
            </a:r>
          </a:p>
          <a:p>
            <a:pPr lvl="1"/>
            <a:r>
              <a:rPr lang="en-US" sz="1400"/>
              <a:t>5 Men in formation program</a:t>
            </a:r>
          </a:p>
          <a:p>
            <a:r>
              <a:rPr lang="en-US" sz="1400"/>
              <a:t>South </a:t>
            </a:r>
          </a:p>
          <a:p>
            <a:pPr lvl="1"/>
            <a:r>
              <a:rPr lang="en-US" sz="1400"/>
              <a:t>12 Parishes</a:t>
            </a:r>
          </a:p>
          <a:p>
            <a:pPr lvl="1"/>
            <a:r>
              <a:rPr lang="en-US" sz="1400"/>
              <a:t>4 Deacons under age 75</a:t>
            </a:r>
          </a:p>
          <a:p>
            <a:pPr lvl="1"/>
            <a:r>
              <a:rPr lang="en-US" sz="1400"/>
              <a:t>1 Men in formation program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8268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EBEFC-D50C-DB4A-8DD0-58EAB452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Deacons by Deanery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5AC0D-D80D-EE49-836E-87C2847BD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Northwest</a:t>
            </a:r>
          </a:p>
          <a:p>
            <a:pPr lvl="1"/>
            <a:r>
              <a:rPr lang="en-US"/>
              <a:t>20 Parishes and missions</a:t>
            </a:r>
          </a:p>
          <a:p>
            <a:pPr lvl="1"/>
            <a:r>
              <a:rPr lang="en-US"/>
              <a:t>2 Deacons under age 75</a:t>
            </a:r>
          </a:p>
          <a:p>
            <a:pPr lvl="1"/>
            <a:r>
              <a:rPr lang="en-US"/>
              <a:t>7 Men in formation program</a:t>
            </a:r>
          </a:p>
          <a:p>
            <a:r>
              <a:rPr lang="en-US"/>
              <a:t>Southwest</a:t>
            </a:r>
          </a:p>
          <a:p>
            <a:pPr lvl="1"/>
            <a:r>
              <a:rPr lang="en-US"/>
              <a:t>11 Parishes</a:t>
            </a:r>
          </a:p>
          <a:p>
            <a:pPr lvl="1"/>
            <a:r>
              <a:rPr lang="en-US"/>
              <a:t>4 Deacons under age 75</a:t>
            </a:r>
          </a:p>
          <a:p>
            <a:pPr lvl="1"/>
            <a:r>
              <a:rPr lang="en-US"/>
              <a:t>2 Men in formation program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7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844</Words>
  <Application>Microsoft Office PowerPoint</Application>
  <PresentationFormat>Widescreen</PresentationFormat>
  <Paragraphs>146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Catholic Diocese of Fort Worth – Statistics and Diaconal Call  </vt:lpstr>
      <vt:lpstr>The 15 Dioceses of Texas</vt:lpstr>
      <vt:lpstr>The Catholic Diocese of Ft. Worth</vt:lpstr>
      <vt:lpstr>The Catholic Diocese of Ft. Worth</vt:lpstr>
      <vt:lpstr>The Catholic Diocese of Ft. Worth</vt:lpstr>
      <vt:lpstr>PowerPoint Presentation</vt:lpstr>
      <vt:lpstr>Deacons by Deanery</vt:lpstr>
      <vt:lpstr>Deacons by Deanery</vt:lpstr>
      <vt:lpstr>Deacons by Deanery</vt:lpstr>
      <vt:lpstr>Deacons by Age Group</vt:lpstr>
      <vt:lpstr>Deacon Forecast </vt:lpstr>
      <vt:lpstr>Deacons are Called From All Walks of Life</vt:lpstr>
      <vt:lpstr>Deacons are Called From All Walks of Life</vt:lpstr>
      <vt:lpstr>Deacons are Called From All Walks of Life</vt:lpstr>
      <vt:lpstr>What is the Catholic Diocese of Fort Worth Looking for in Men Interested in the Diaconate?</vt:lpstr>
      <vt:lpstr>What is the Catholic Diocese of Fort Worth Looking for in Men Interested in the Diaconate?</vt:lpstr>
      <vt:lpstr>What is the Catholic Diocese of Fort Worth Looking for in Men Interested in the Diaconate?</vt:lpstr>
      <vt:lpstr>What is the Catholic Diocese of Fort Worth Looking for in Men Interested in the Diaconate? </vt:lpstr>
      <vt:lpstr>What is the Catholic Diocese of Fort Worth Looking for in Men Interested in the Diaconate?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 Diocese of Fort Worth</dc:title>
  <dc:creator>Juan Rendon</dc:creator>
  <cp:lastModifiedBy>Juan Rendon</cp:lastModifiedBy>
  <cp:revision>3</cp:revision>
  <dcterms:created xsi:type="dcterms:W3CDTF">2020-04-16T14:28:23Z</dcterms:created>
  <dcterms:modified xsi:type="dcterms:W3CDTF">2023-04-14T15:46:39Z</dcterms:modified>
</cp:coreProperties>
</file>