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3"/>
  </p:notesMasterIdLst>
  <p:handoutMasterIdLst>
    <p:handoutMasterId r:id="rId24"/>
  </p:handoutMasterIdLst>
  <p:sldIdLst>
    <p:sldId id="256" r:id="rId2"/>
    <p:sldId id="258" r:id="rId3"/>
    <p:sldId id="283" r:id="rId4"/>
    <p:sldId id="261" r:id="rId5"/>
    <p:sldId id="262" r:id="rId6"/>
    <p:sldId id="260" r:id="rId7"/>
    <p:sldId id="263" r:id="rId8"/>
    <p:sldId id="259" r:id="rId9"/>
    <p:sldId id="278" r:id="rId10"/>
    <p:sldId id="284" r:id="rId11"/>
    <p:sldId id="286" r:id="rId12"/>
    <p:sldId id="264" r:id="rId13"/>
    <p:sldId id="280" r:id="rId14"/>
    <p:sldId id="267" r:id="rId15"/>
    <p:sldId id="270" r:id="rId16"/>
    <p:sldId id="269"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7231" autoAdjust="0"/>
  </p:normalViewPr>
  <p:slideViewPr>
    <p:cSldViewPr snapToGrid="0">
      <p:cViewPr varScale="1">
        <p:scale>
          <a:sx n="103" d="100"/>
          <a:sy n="103" d="100"/>
        </p:scale>
        <p:origin x="12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16C5C2-B979-4F51-95EE-1D3E9FA6EF09}" type="datetimeFigureOut">
              <a:rPr lang="en-US" smtClean="0"/>
              <a:t>4/13/2023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B1D5E8-049F-4527-A777-46064CD773ED}" type="slidenum">
              <a:rPr lang="en-US" smtClean="0"/>
              <a:t>‹#›</a:t>
            </a:fld>
            <a:endParaRPr lang="en-US"/>
          </a:p>
        </p:txBody>
      </p:sp>
    </p:spTree>
    <p:extLst>
      <p:ext uri="{BB962C8B-B14F-4D97-AF65-F5344CB8AC3E}">
        <p14:creationId xmlns:p14="http://schemas.microsoft.com/office/powerpoint/2010/main" val="282937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518CB-AA86-414F-AE7E-F1FB8A0FF2BE}"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E78BC-763F-46B9-B162-7AF4A0481A3A}" type="slidenum">
              <a:rPr lang="en-US" smtClean="0"/>
              <a:t>‹#›</a:t>
            </a:fld>
            <a:endParaRPr lang="en-US"/>
          </a:p>
        </p:txBody>
      </p:sp>
    </p:spTree>
    <p:extLst>
      <p:ext uri="{BB962C8B-B14F-4D97-AF65-F5344CB8AC3E}">
        <p14:creationId xmlns:p14="http://schemas.microsoft.com/office/powerpoint/2010/main" val="340252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sccb.org/beliefs-and-teachings/what-we-believe/catechism/catechism-of-the-catholic-church/epub/28-chapter11.xhtml#para16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4E78BC-763F-46B9-B162-7AF4A0481A3A}" type="slidenum">
              <a:rPr lang="en-US" smtClean="0"/>
              <a:t>1</a:t>
            </a:fld>
            <a:endParaRPr lang="en-US"/>
          </a:p>
        </p:txBody>
      </p:sp>
    </p:spTree>
    <p:extLst>
      <p:ext uri="{BB962C8B-B14F-4D97-AF65-F5344CB8AC3E}">
        <p14:creationId xmlns:p14="http://schemas.microsoft.com/office/powerpoint/2010/main" val="182180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12</a:t>
            </a:fld>
            <a:endParaRPr lang="en-US"/>
          </a:p>
        </p:txBody>
      </p:sp>
    </p:spTree>
    <p:extLst>
      <p:ext uri="{BB962C8B-B14F-4D97-AF65-F5344CB8AC3E}">
        <p14:creationId xmlns:p14="http://schemas.microsoft.com/office/powerpoint/2010/main" val="18280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14</a:t>
            </a:fld>
            <a:endParaRPr lang="en-US"/>
          </a:p>
        </p:txBody>
      </p:sp>
    </p:spTree>
    <p:extLst>
      <p:ext uri="{BB962C8B-B14F-4D97-AF65-F5344CB8AC3E}">
        <p14:creationId xmlns:p14="http://schemas.microsoft.com/office/powerpoint/2010/main" val="232353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15</a:t>
            </a:fld>
            <a:endParaRPr lang="en-US"/>
          </a:p>
        </p:txBody>
      </p:sp>
    </p:spTree>
    <p:extLst>
      <p:ext uri="{BB962C8B-B14F-4D97-AF65-F5344CB8AC3E}">
        <p14:creationId xmlns:p14="http://schemas.microsoft.com/office/powerpoint/2010/main" val="392979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16</a:t>
            </a:fld>
            <a:endParaRPr lang="en-US"/>
          </a:p>
        </p:txBody>
      </p:sp>
    </p:spTree>
    <p:extLst>
      <p:ext uri="{BB962C8B-B14F-4D97-AF65-F5344CB8AC3E}">
        <p14:creationId xmlns:p14="http://schemas.microsoft.com/office/powerpoint/2010/main" val="28790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17</a:t>
            </a:fld>
            <a:endParaRPr lang="en-US"/>
          </a:p>
        </p:txBody>
      </p:sp>
    </p:spTree>
    <p:extLst>
      <p:ext uri="{BB962C8B-B14F-4D97-AF65-F5344CB8AC3E}">
        <p14:creationId xmlns:p14="http://schemas.microsoft.com/office/powerpoint/2010/main" val="286737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18</a:t>
            </a:fld>
            <a:endParaRPr lang="en-US"/>
          </a:p>
        </p:txBody>
      </p:sp>
    </p:spTree>
    <p:extLst>
      <p:ext uri="{BB962C8B-B14F-4D97-AF65-F5344CB8AC3E}">
        <p14:creationId xmlns:p14="http://schemas.microsoft.com/office/powerpoint/2010/main" val="45985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19</a:t>
            </a:fld>
            <a:endParaRPr lang="en-US"/>
          </a:p>
        </p:txBody>
      </p:sp>
    </p:spTree>
    <p:extLst>
      <p:ext uri="{BB962C8B-B14F-4D97-AF65-F5344CB8AC3E}">
        <p14:creationId xmlns:p14="http://schemas.microsoft.com/office/powerpoint/2010/main" val="197689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20</a:t>
            </a:fld>
            <a:endParaRPr lang="en-US"/>
          </a:p>
        </p:txBody>
      </p:sp>
    </p:spTree>
    <p:extLst>
      <p:ext uri="{BB962C8B-B14F-4D97-AF65-F5344CB8AC3E}">
        <p14:creationId xmlns:p14="http://schemas.microsoft.com/office/powerpoint/2010/main" val="222754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21</a:t>
            </a:fld>
            <a:endParaRPr lang="en-US"/>
          </a:p>
        </p:txBody>
      </p:sp>
    </p:spTree>
    <p:extLst>
      <p:ext uri="{BB962C8B-B14F-4D97-AF65-F5344CB8AC3E}">
        <p14:creationId xmlns:p14="http://schemas.microsoft.com/office/powerpoint/2010/main" val="256979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2</a:t>
            </a:fld>
            <a:endParaRPr lang="en-US"/>
          </a:p>
        </p:txBody>
      </p:sp>
    </p:spTree>
    <p:extLst>
      <p:ext uri="{BB962C8B-B14F-4D97-AF65-F5344CB8AC3E}">
        <p14:creationId xmlns:p14="http://schemas.microsoft.com/office/powerpoint/2010/main" val="112065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78BC-763F-46B9-B162-7AF4A0481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20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4E78BC-763F-46B9-B162-7AF4A0481A3A}" type="slidenum">
              <a:rPr lang="en-US" smtClean="0"/>
              <a:t>4</a:t>
            </a:fld>
            <a:endParaRPr lang="en-US"/>
          </a:p>
        </p:txBody>
      </p:sp>
    </p:spTree>
    <p:extLst>
      <p:ext uri="{BB962C8B-B14F-4D97-AF65-F5344CB8AC3E}">
        <p14:creationId xmlns:p14="http://schemas.microsoft.com/office/powerpoint/2010/main" val="12949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5</a:t>
            </a:fld>
            <a:endParaRPr lang="en-US"/>
          </a:p>
        </p:txBody>
      </p:sp>
    </p:spTree>
    <p:extLst>
      <p:ext uri="{BB962C8B-B14F-4D97-AF65-F5344CB8AC3E}">
        <p14:creationId xmlns:p14="http://schemas.microsoft.com/office/powerpoint/2010/main" val="215641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Defined as:</a:t>
            </a:r>
          </a:p>
          <a:p>
            <a:pPr marL="0" indent="0">
              <a:buNone/>
            </a:pPr>
            <a:r>
              <a:rPr lang="en-US" sz="1400" dirty="0">
                <a:effectLst/>
              </a:rPr>
              <a:t>A covenant or partnership of life between a man and woman, which is ordered to the well–being of the spouses and to the procreation and upbringing of children. When validly contracted between two baptized people, marriage is a sacrament (Matrimony) (</a:t>
            </a:r>
            <a:r>
              <a:rPr lang="en-US" sz="1400" dirty="0">
                <a:effectLst/>
                <a:hlinkClick r:id="rId3"/>
              </a:rPr>
              <a:t>1601</a:t>
            </a:r>
            <a:r>
              <a:rPr lang="en-US" sz="1400" dirty="0">
                <a:effectLst/>
              </a:rPr>
              <a:t>). (CCC)</a:t>
            </a:r>
            <a:endParaRPr lang="en-US" sz="1400" dirty="0"/>
          </a:p>
          <a:p>
            <a:endParaRPr lang="en-US" sz="1400" dirty="0"/>
          </a:p>
        </p:txBody>
      </p:sp>
      <p:sp>
        <p:nvSpPr>
          <p:cNvPr id="4" name="Slide Number Placeholder 3"/>
          <p:cNvSpPr>
            <a:spLocks noGrp="1"/>
          </p:cNvSpPr>
          <p:nvPr>
            <p:ph type="sldNum" sz="quarter" idx="10"/>
          </p:nvPr>
        </p:nvSpPr>
        <p:spPr/>
        <p:txBody>
          <a:bodyPr/>
          <a:lstStyle/>
          <a:p>
            <a:fld id="{194E78BC-763F-46B9-B162-7AF4A0481A3A}" type="slidenum">
              <a:rPr lang="en-US" smtClean="0"/>
              <a:t>6</a:t>
            </a:fld>
            <a:endParaRPr lang="en-US"/>
          </a:p>
        </p:txBody>
      </p:sp>
    </p:spTree>
    <p:extLst>
      <p:ext uri="{BB962C8B-B14F-4D97-AF65-F5344CB8AC3E}">
        <p14:creationId xmlns:p14="http://schemas.microsoft.com/office/powerpoint/2010/main" val="320877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7</a:t>
            </a:fld>
            <a:endParaRPr lang="en-US"/>
          </a:p>
        </p:txBody>
      </p:sp>
    </p:spTree>
    <p:extLst>
      <p:ext uri="{BB962C8B-B14F-4D97-AF65-F5344CB8AC3E}">
        <p14:creationId xmlns:p14="http://schemas.microsoft.com/office/powerpoint/2010/main" val="233514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E78BC-763F-46B9-B162-7AF4A0481A3A}" type="slidenum">
              <a:rPr lang="en-US" smtClean="0"/>
              <a:t>8</a:t>
            </a:fld>
            <a:endParaRPr lang="en-US"/>
          </a:p>
        </p:txBody>
      </p:sp>
    </p:spTree>
    <p:extLst>
      <p:ext uri="{BB962C8B-B14F-4D97-AF65-F5344CB8AC3E}">
        <p14:creationId xmlns:p14="http://schemas.microsoft.com/office/powerpoint/2010/main" val="36567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78BC-763F-46B9-B162-7AF4A0481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58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DFA3-36F7-2AAC-04E3-7C7B7D71C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9CFF6868-B791-8B89-AD2B-57EDA2138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8CA97A03-8841-8BC2-DB68-416F8534E207}"/>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8B02AE0D-850B-03C9-DF22-2A73C070AF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B6C369-5AC5-D4A0-07C3-4761B619B186}"/>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375425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56DC-F9B2-9CB5-898E-8A785C95491F}"/>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CAEC8AA8-DF4A-9967-B7C3-094ADA050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9C108DEE-3B5B-3E6D-63B7-FA6EE4F6F088}"/>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47A12F0B-5494-4623-46D3-A74AD4E431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862B11-2A8D-E00A-7EBF-B47E372159CD}"/>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169321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0256A-BD9F-5AAF-0F3E-60CAD89918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4DDC75D0-DEE4-3D95-3B72-38161A325C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FDF14AC2-EB29-6105-5703-C9B9A2DA0F7B}"/>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0977EDFB-7A37-1459-32BE-AAE113102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F528B-561E-BCF4-E8CE-EC87E34129C7}"/>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143223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FC79-C33D-3540-C8B5-A118021D39A8}"/>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E0BD9AC6-C14E-21DE-7BD9-569B6E532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052F6AFB-4F75-6498-846F-6CDE8AC8D10F}"/>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0CAE0A2D-C2F3-4618-A13E-D5F4D125F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B4020B-0CE8-F526-DFE4-86459E201D0A}"/>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229944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1851-6506-601B-C79A-89FC333A6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D5B79C22-6169-863A-2144-B3DAC2A3AF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DDF92D-A211-0BA4-8D6E-2F0D7D454075}"/>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B0CB1B21-BE8C-B701-D57D-77A80A3287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4AC3A5-FAC8-A7AF-AA3E-43557FBC8FB3}"/>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330638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FA18-E01D-4D8F-55F0-562AD24EB87B}"/>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8C348229-551A-EA2F-BD83-605947F35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6CD855A5-1628-33E2-01CE-E30118601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0753E810-D644-9339-AE11-B836CB628D5B}"/>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6" name="Footer Placeholder 5">
            <a:extLst>
              <a:ext uri="{FF2B5EF4-FFF2-40B4-BE49-F238E27FC236}">
                <a16:creationId xmlns:a16="http://schemas.microsoft.com/office/drawing/2014/main" id="{C3793E49-1F20-0FB6-B216-AAAF49EC7E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69CFE1-9A17-4DFD-5927-44E0F7A52807}"/>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366403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73B3-CB7A-2A17-67A5-3AD11D554C66}"/>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5918FB3A-C095-3B18-3557-89E1EFFDB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9BB9B-92ED-7DF9-EF36-9E5F154AC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F3303DD7-3C91-8752-9DE8-621500507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3D27A-10FE-A11D-7FF5-25F50F912F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C74AE340-C00D-3680-B8AB-3B7EC81170AB}"/>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8" name="Footer Placeholder 7">
            <a:extLst>
              <a:ext uri="{FF2B5EF4-FFF2-40B4-BE49-F238E27FC236}">
                <a16:creationId xmlns:a16="http://schemas.microsoft.com/office/drawing/2014/main" id="{4F9E1A43-64E0-C109-1B08-2834628BBB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62EAD0-019F-9021-CA4B-8CA5EDEF9B4D}"/>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363887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7CD6-E2D2-C277-6746-70EE4905977B}"/>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5E17946A-F37E-189A-40D8-B6271337BD87}"/>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4" name="Footer Placeholder 3">
            <a:extLst>
              <a:ext uri="{FF2B5EF4-FFF2-40B4-BE49-F238E27FC236}">
                <a16:creationId xmlns:a16="http://schemas.microsoft.com/office/drawing/2014/main" id="{014A6CBE-B791-AB64-FE86-4DC6AA9573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098B17-0303-3CB1-B684-BE53C211F2FF}"/>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182953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D0BB4-E74A-A681-5145-25498D52BB1E}"/>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3" name="Footer Placeholder 2">
            <a:extLst>
              <a:ext uri="{FF2B5EF4-FFF2-40B4-BE49-F238E27FC236}">
                <a16:creationId xmlns:a16="http://schemas.microsoft.com/office/drawing/2014/main" id="{1879D4BD-210A-843D-5A7E-E36869885B0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E8EEE-F473-1CD4-CFBC-5D7BF47DFFC2}"/>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122584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28F8-1337-8AFF-E92D-44937B892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F8B7108F-9699-5087-A7BB-3B18FE781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1149A35A-8AA4-3A11-7F69-87D824F64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BA5AB-94CF-83C7-F89F-3623974DE032}"/>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6" name="Footer Placeholder 5">
            <a:extLst>
              <a:ext uri="{FF2B5EF4-FFF2-40B4-BE49-F238E27FC236}">
                <a16:creationId xmlns:a16="http://schemas.microsoft.com/office/drawing/2014/main" id="{9FBC6B37-4B4E-587F-02D7-93BBFCF498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83002B-2ADD-33CE-28B3-2E43640C6A18}"/>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271841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A4AD-417C-40D8-E802-BE1C62138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20283D90-2A4A-1B44-F63D-621390576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B8F56686-7F11-12D4-F66F-9BAF59187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AB193-60C3-3294-F333-350056C993D7}"/>
              </a:ext>
            </a:extLst>
          </p:cNvPr>
          <p:cNvSpPr>
            <a:spLocks noGrp="1"/>
          </p:cNvSpPr>
          <p:nvPr>
            <p:ph type="dt" sz="half" idx="10"/>
          </p:nvPr>
        </p:nvSpPr>
        <p:spPr/>
        <p:txBody>
          <a:bodyPr/>
          <a:lstStyle/>
          <a:p>
            <a:fld id="{B05E15D2-F79E-4EC6-9E2D-DD6D5F8CE6CB}" type="datetimeFigureOut">
              <a:rPr lang="en-US" smtClean="0"/>
              <a:t>4/13/2023</a:t>
            </a:fld>
            <a:endParaRPr lang="en-US" dirty="0"/>
          </a:p>
        </p:txBody>
      </p:sp>
      <p:sp>
        <p:nvSpPr>
          <p:cNvPr id="6" name="Footer Placeholder 5">
            <a:extLst>
              <a:ext uri="{FF2B5EF4-FFF2-40B4-BE49-F238E27FC236}">
                <a16:creationId xmlns:a16="http://schemas.microsoft.com/office/drawing/2014/main" id="{C240AC1C-1816-634D-11A9-D7CB76B6C1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665467-D089-9774-6534-BB6B7A99969A}"/>
              </a:ext>
            </a:extLst>
          </p:cNvPr>
          <p:cNvSpPr>
            <a:spLocks noGrp="1"/>
          </p:cNvSpPr>
          <p:nvPr>
            <p:ph type="sldNum" sz="quarter" idx="12"/>
          </p:nvPr>
        </p:nvSpPr>
        <p:spPr/>
        <p:txBody>
          <a:bodyPr/>
          <a:lstStyle/>
          <a:p>
            <a:fld id="{F6624E06-D879-4860-B400-4100212EA64B}" type="slidenum">
              <a:rPr lang="en-US" smtClean="0"/>
              <a:t>‹#›</a:t>
            </a:fld>
            <a:endParaRPr lang="en-US" dirty="0"/>
          </a:p>
        </p:txBody>
      </p:sp>
    </p:spTree>
    <p:extLst>
      <p:ext uri="{BB962C8B-B14F-4D97-AF65-F5344CB8AC3E}">
        <p14:creationId xmlns:p14="http://schemas.microsoft.com/office/powerpoint/2010/main" val="390392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73760-701B-4431-3225-D8BC1EEAE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82DD2355-08A7-74F3-218F-D0458BB35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193E9979-DDFF-A8AF-3B14-687FD184A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E15D2-F79E-4EC6-9E2D-DD6D5F8CE6CB}" type="datetimeFigureOut">
              <a:rPr lang="en-US" smtClean="0"/>
              <a:t>4/13/2023</a:t>
            </a:fld>
            <a:endParaRPr lang="en-US" dirty="0"/>
          </a:p>
        </p:txBody>
      </p:sp>
      <p:sp>
        <p:nvSpPr>
          <p:cNvPr id="5" name="Footer Placeholder 4">
            <a:extLst>
              <a:ext uri="{FF2B5EF4-FFF2-40B4-BE49-F238E27FC236}">
                <a16:creationId xmlns:a16="http://schemas.microsoft.com/office/drawing/2014/main" id="{4638B4D7-D561-51B9-C8F9-0C9D6E021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F1F72B-CE74-E9A7-EA3B-52E7FBD77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24E06-D879-4860-B400-4100212EA64B}" type="slidenum">
              <a:rPr lang="en-US" smtClean="0"/>
              <a:t>‹#›</a:t>
            </a:fld>
            <a:endParaRPr lang="en-US" dirty="0"/>
          </a:p>
        </p:txBody>
      </p:sp>
    </p:spTree>
    <p:extLst>
      <p:ext uri="{BB962C8B-B14F-4D97-AF65-F5344CB8AC3E}">
        <p14:creationId xmlns:p14="http://schemas.microsoft.com/office/powerpoint/2010/main" val="35780481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sccb.org/beliefs-and-teachings/what-we-believe/catechism/catechism-of-the-catholic-church/epub/28-chapter11.xhtml#para16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anchor="b">
            <a:normAutofit/>
          </a:bodyPr>
          <a:lstStyle/>
          <a:p>
            <a:pPr algn="l"/>
            <a:r>
              <a:rPr lang="en-US" sz="5400"/>
              <a:t>Diaconate Formation </a:t>
            </a:r>
          </a:p>
        </p:txBody>
      </p:sp>
      <p:sp>
        <p:nvSpPr>
          <p:cNvPr id="3" name="Subtitle 2"/>
          <p:cNvSpPr>
            <a:spLocks noGrp="1"/>
          </p:cNvSpPr>
          <p:nvPr>
            <p:ph type="subTitle" idx="1"/>
          </p:nvPr>
        </p:nvSpPr>
        <p:spPr>
          <a:xfrm>
            <a:off x="5297760" y="4636008"/>
            <a:ext cx="6251111" cy="1572768"/>
          </a:xfrm>
        </p:spPr>
        <p:txBody>
          <a:bodyPr>
            <a:normAutofit/>
          </a:bodyPr>
          <a:lstStyle/>
          <a:p>
            <a:pPr algn="l"/>
            <a:endParaRPr lang="en-US"/>
          </a:p>
          <a:p>
            <a:pPr algn="l"/>
            <a:endParaRPr lang="en-US"/>
          </a:p>
          <a:p>
            <a:pPr algn="l"/>
            <a:r>
              <a:rPr lang="en-US"/>
              <a:t>Celibacy and Holy Matrimony</a:t>
            </a:r>
          </a:p>
        </p:txBody>
      </p:sp>
      <p:pic>
        <p:nvPicPr>
          <p:cNvPr id="16" name="Picture 15">
            <a:extLst>
              <a:ext uri="{FF2B5EF4-FFF2-40B4-BE49-F238E27FC236}">
                <a16:creationId xmlns:a16="http://schemas.microsoft.com/office/drawing/2014/main" id="{4F2E597E-636E-879E-23D0-18EA73B67D19}"/>
              </a:ext>
            </a:extLst>
          </p:cNvPr>
          <p:cNvPicPr>
            <a:picLocks noChangeAspect="1"/>
          </p:cNvPicPr>
          <p:nvPr/>
        </p:nvPicPr>
        <p:blipFill rotWithShape="1">
          <a:blip r:embed="rId3"/>
          <a:srcRect l="16450" r="2531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49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B1AC428-F4A4-30EE-1397-8E694B902D87}"/>
              </a:ext>
            </a:extLst>
          </p:cNvPr>
          <p:cNvSpPr>
            <a:spLocks noGrp="1"/>
          </p:cNvSpPr>
          <p:nvPr>
            <p:ph type="title"/>
          </p:nvPr>
        </p:nvSpPr>
        <p:spPr>
          <a:xfrm>
            <a:off x="838200" y="365125"/>
            <a:ext cx="10515600" cy="1325563"/>
          </a:xfrm>
        </p:spPr>
        <p:txBody>
          <a:bodyPr>
            <a:normAutofit/>
          </a:bodyPr>
          <a:lstStyle/>
          <a:p>
            <a:r>
              <a:rPr lang="en-US" sz="5400" dirty="0"/>
              <a:t>The Order of Deacons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178F1D-5562-4326-D0F4-DC385DC81A8A}"/>
              </a:ext>
            </a:extLst>
          </p:cNvPr>
          <p:cNvSpPr>
            <a:spLocks noGrp="1"/>
          </p:cNvSpPr>
          <p:nvPr>
            <p:ph idx="1"/>
          </p:nvPr>
        </p:nvSpPr>
        <p:spPr>
          <a:xfrm>
            <a:off x="838200" y="1929384"/>
            <a:ext cx="10515600" cy="4251960"/>
          </a:xfrm>
        </p:spPr>
        <p:txBody>
          <a:bodyPr>
            <a:normAutofit/>
          </a:bodyPr>
          <a:lstStyle/>
          <a:p>
            <a:r>
              <a:rPr lang="en-US" sz="2200" b="1"/>
              <a:t>CCC 1571</a:t>
            </a:r>
            <a:r>
              <a:rPr lang="en-US" sz="2200"/>
              <a:t>: Since the Second Vatican Council the Latin Church has restored the diaconate “as a proper and permanent rank of the hierarchy” (</a:t>
            </a:r>
            <a:r>
              <a:rPr lang="en-US" sz="2200" i="1"/>
              <a:t>Lumen Gentium</a:t>
            </a:r>
            <a:r>
              <a:rPr lang="en-US" sz="2200"/>
              <a:t>, 29.2)…</a:t>
            </a:r>
            <a:r>
              <a:rPr lang="en-US" sz="2200" b="1"/>
              <a:t>This permanent diaconate</a:t>
            </a:r>
            <a:r>
              <a:rPr lang="en-US" sz="2200"/>
              <a:t>, </a:t>
            </a:r>
            <a:r>
              <a:rPr lang="en-US" sz="2200" b="1"/>
              <a:t>which can be conferred on married men</a:t>
            </a:r>
            <a:r>
              <a:rPr lang="en-US" sz="2200"/>
              <a:t>, constitutes an important enrichment for the Church's mission. </a:t>
            </a:r>
          </a:p>
          <a:p>
            <a:r>
              <a:rPr lang="en-US" sz="2200"/>
              <a:t>Indeed, it is appropriate and useful that men who carry out a truly diaconal ministry in the Church, whether in its </a:t>
            </a:r>
            <a:r>
              <a:rPr lang="en-US" sz="2200" b="1"/>
              <a:t>liturgical</a:t>
            </a:r>
            <a:r>
              <a:rPr lang="en-US" sz="2200"/>
              <a:t> and </a:t>
            </a:r>
            <a:r>
              <a:rPr lang="en-US" sz="2200" b="1"/>
              <a:t>pastoral</a:t>
            </a:r>
            <a:r>
              <a:rPr lang="en-US" sz="2200"/>
              <a:t> life or whether in its </a:t>
            </a:r>
            <a:r>
              <a:rPr lang="en-US" sz="2200" b="1"/>
              <a:t>social</a:t>
            </a:r>
            <a:r>
              <a:rPr lang="en-US" sz="2200"/>
              <a:t> and </a:t>
            </a:r>
            <a:r>
              <a:rPr lang="en-US" sz="2200" b="1"/>
              <a:t>charitable</a:t>
            </a:r>
            <a:r>
              <a:rPr lang="en-US" sz="2200"/>
              <a:t> works, should “be strengthened by the imposition of hands which has come down from the apostles. They would be </a:t>
            </a:r>
            <a:r>
              <a:rPr lang="en-US" sz="2200" b="1"/>
              <a:t>more closely bound to the altar </a:t>
            </a:r>
            <a:r>
              <a:rPr lang="en-US" sz="2200"/>
              <a:t>and their ministry would be made more fruitful </a:t>
            </a:r>
            <a:r>
              <a:rPr lang="en-US" sz="2200" b="1"/>
              <a:t>through the sacramental grace of the diaconate</a:t>
            </a:r>
            <a:r>
              <a:rPr lang="en-US" sz="2200"/>
              <a:t>.” (</a:t>
            </a:r>
            <a:r>
              <a:rPr lang="en-US" sz="2200" i="1"/>
              <a:t>Ad Gentes, </a:t>
            </a:r>
            <a:r>
              <a:rPr lang="en-US" sz="2200"/>
              <a:t>16.6)</a:t>
            </a:r>
            <a:endParaRPr lang="es-MX" sz="2200"/>
          </a:p>
        </p:txBody>
      </p:sp>
    </p:spTree>
    <p:extLst>
      <p:ext uri="{BB962C8B-B14F-4D97-AF65-F5344CB8AC3E}">
        <p14:creationId xmlns:p14="http://schemas.microsoft.com/office/powerpoint/2010/main" val="411360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5400" dirty="0"/>
              <a:t>Marriage and Family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“In particular the deacon and his wife </a:t>
            </a:r>
            <a:r>
              <a:rPr lang="en-US" sz="2200" b="1" dirty="0"/>
              <a:t>must be a living example of fidelity</a:t>
            </a:r>
            <a:r>
              <a:rPr lang="en-US" sz="2200" dirty="0"/>
              <a:t> and </a:t>
            </a:r>
            <a:r>
              <a:rPr lang="en-US" sz="2200" b="1" dirty="0"/>
              <a:t>indissolubility in Christian marriage </a:t>
            </a:r>
            <a:r>
              <a:rPr lang="en-US" sz="2200" dirty="0"/>
              <a:t>before a world which is in dire need of such signs. </a:t>
            </a:r>
          </a:p>
          <a:p>
            <a:r>
              <a:rPr lang="en-US" sz="2200" dirty="0"/>
              <a:t>By facing in a spirit of faith the challenges of married life and the demands of daily living, they strengthen the family life not only of the Church community but of the whole of society. </a:t>
            </a:r>
          </a:p>
          <a:p>
            <a:r>
              <a:rPr lang="en-US" sz="2200" dirty="0"/>
              <a:t>They also show how the obligations of family life, work and ministry can be harmonized in the service of the Church’s mission. </a:t>
            </a:r>
          </a:p>
          <a:p>
            <a:r>
              <a:rPr lang="en-US" sz="2200" dirty="0"/>
              <a:t>Deacons and their wives and children can be a great encouragement to others who are working to promote family life.” (National Directory, 73)</a:t>
            </a:r>
          </a:p>
        </p:txBody>
      </p:sp>
    </p:spTree>
    <p:extLst>
      <p:ext uri="{BB962C8B-B14F-4D97-AF65-F5344CB8AC3E}">
        <p14:creationId xmlns:p14="http://schemas.microsoft.com/office/powerpoint/2010/main" val="46777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The Married Deacon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The majority of deacons in the United States are married. These men bring to the Sacrament of Holy Orders the gifts already received and still being nurtured through their participation in the Sacrament of Matrimony. </a:t>
            </a:r>
          </a:p>
          <a:p>
            <a:r>
              <a:rPr lang="en-US" sz="2200" dirty="0"/>
              <a:t>This sacrament sanctifies the love of husbands and wives, making that love an efficacious sign of the love of Christ for his Church. </a:t>
            </a:r>
          </a:p>
          <a:p>
            <a:r>
              <a:rPr lang="en-US" sz="2200" dirty="0"/>
              <a:t>Marriage requires an “interpersonal giving of self, a mutual fidelity, a source of [and openness to] new life, [and] a support in times of joy and sorrow.” </a:t>
            </a:r>
          </a:p>
          <a:p>
            <a:r>
              <a:rPr lang="en-US" sz="2200" dirty="0"/>
              <a:t>Lived in faith, this ministry within the domestic Church is a sign to the entire Church of the love of Christ. </a:t>
            </a:r>
          </a:p>
          <a:p>
            <a:r>
              <a:rPr lang="en-US" sz="2200" dirty="0"/>
              <a:t>It forms the basis of the married deacon’s unique gift within the Church. (</a:t>
            </a:r>
            <a:r>
              <a:rPr lang="en-US" sz="2200" i="1" dirty="0"/>
              <a:t>National Directory</a:t>
            </a:r>
            <a:r>
              <a:rPr lang="en-US" sz="2200" dirty="0"/>
              <a:t>, 72)</a:t>
            </a:r>
          </a:p>
        </p:txBody>
      </p:sp>
    </p:spTree>
    <p:extLst>
      <p:ext uri="{BB962C8B-B14F-4D97-AF65-F5344CB8AC3E}">
        <p14:creationId xmlns:p14="http://schemas.microsoft.com/office/powerpoint/2010/main" val="128038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101F1-8DEC-472B-BE71-6F1994FBBB37}"/>
              </a:ext>
            </a:extLst>
          </p:cNvPr>
          <p:cNvSpPr>
            <a:spLocks noGrp="1"/>
          </p:cNvSpPr>
          <p:nvPr>
            <p:ph type="title"/>
          </p:nvPr>
        </p:nvSpPr>
        <p:spPr>
          <a:xfrm>
            <a:off x="838200" y="365125"/>
            <a:ext cx="10515600" cy="1325563"/>
          </a:xfrm>
        </p:spPr>
        <p:txBody>
          <a:bodyPr>
            <a:normAutofit/>
          </a:bodyPr>
          <a:lstStyle/>
          <a:p>
            <a:r>
              <a:rPr lang="en-US" sz="5400"/>
              <a:t>The Married Deacon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27AF7-8BBA-4ED6-8030-74BF2C20CD7E}"/>
              </a:ext>
            </a:extLst>
          </p:cNvPr>
          <p:cNvSpPr>
            <a:spLocks noGrp="1"/>
          </p:cNvSpPr>
          <p:nvPr>
            <p:ph idx="1"/>
          </p:nvPr>
        </p:nvSpPr>
        <p:spPr>
          <a:xfrm>
            <a:off x="838200" y="1929384"/>
            <a:ext cx="10515600" cy="4251960"/>
          </a:xfrm>
        </p:spPr>
        <p:txBody>
          <a:bodyPr>
            <a:normAutofit/>
          </a:bodyPr>
          <a:lstStyle/>
          <a:p>
            <a:r>
              <a:rPr lang="en-US" sz="2200" dirty="0"/>
              <a:t>A married deacon, with his wife and family, gives witness to the sanctity of marriage. The more they grow in mutual love, conforming their lives to the Church’s teaching on marriage and sexuality, the more they give to the Christian community a model of Christ-like love, compassion, and self-sacrifice.</a:t>
            </a:r>
          </a:p>
          <a:p>
            <a:r>
              <a:rPr lang="en-US" sz="2200" dirty="0"/>
              <a:t>The married deacon must always remember that through his sacramental participation in both vocational sacraments, first in Matrimony and again in Holy Orders, he is challenged to be faithful to both. With integrity he must live out both sacraments in harmony and balance. (</a:t>
            </a:r>
            <a:r>
              <a:rPr lang="en-US" sz="2200" i="1" dirty="0"/>
              <a:t>National Directory</a:t>
            </a:r>
            <a:r>
              <a:rPr lang="en-US" sz="2200" dirty="0"/>
              <a:t>, 74)</a:t>
            </a:r>
          </a:p>
        </p:txBody>
      </p:sp>
    </p:spTree>
    <p:extLst>
      <p:ext uri="{BB962C8B-B14F-4D97-AF65-F5344CB8AC3E}">
        <p14:creationId xmlns:p14="http://schemas.microsoft.com/office/powerpoint/2010/main" val="331906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a:t>Family – Forming a Community of Persons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The love between husband and wife and, in a derivatory and broader way, the love between members of the same family-between parents and children, brothers and sisters and relatives and members of the household-is given life and sustenance by an unceasing inner dynamism leading the family to ever deeper and more intense communion, which is the foundation and soul of the community of marriage and the family. (</a:t>
            </a:r>
            <a:r>
              <a:rPr lang="en-US" sz="2200" i="1"/>
              <a:t>Familiaris Consortio </a:t>
            </a:r>
            <a:r>
              <a:rPr lang="en-US" sz="2200"/>
              <a:t>– Christian Family in the Modern World – St. Pope John Paul II)</a:t>
            </a:r>
          </a:p>
          <a:p>
            <a:pPr marL="0" indent="0">
              <a:buNone/>
            </a:pPr>
            <a:r>
              <a:rPr lang="en-US" sz="2200" b="1"/>
              <a:t>The Married Deacon is the role model for family</a:t>
            </a:r>
          </a:p>
        </p:txBody>
      </p:sp>
    </p:spTree>
    <p:extLst>
      <p:ext uri="{BB962C8B-B14F-4D97-AF65-F5344CB8AC3E}">
        <p14:creationId xmlns:p14="http://schemas.microsoft.com/office/powerpoint/2010/main" val="29397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4200" dirty="0"/>
              <a:t>Marriage and Family</a:t>
            </a:r>
          </a:p>
        </p:txBody>
      </p:sp>
      <p:pic>
        <p:nvPicPr>
          <p:cNvPr id="5" name="Picture 4" descr="Rubber boots at back door">
            <a:extLst>
              <a:ext uri="{FF2B5EF4-FFF2-40B4-BE49-F238E27FC236}">
                <a16:creationId xmlns:a16="http://schemas.microsoft.com/office/drawing/2014/main" id="{46B5E8D9-7251-0B4B-C1B8-877B1236788C}"/>
              </a:ext>
            </a:extLst>
          </p:cNvPr>
          <p:cNvPicPr>
            <a:picLocks noChangeAspect="1"/>
          </p:cNvPicPr>
          <p:nvPr/>
        </p:nvPicPr>
        <p:blipFill rotWithShape="1">
          <a:blip r:embed="rId3"/>
          <a:srcRect l="11347" r="49209"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2200"/>
              <a:t>Learn to say “No” at times. One may have to reschedule things because of family events.</a:t>
            </a:r>
          </a:p>
          <a:p>
            <a:r>
              <a:rPr lang="en-US" sz="2200"/>
              <a:t>Set time aside for couple’s time. A wife is an equal partner in the Sacrament of Matrimony.  Keep her informed!</a:t>
            </a:r>
          </a:p>
          <a:p>
            <a:r>
              <a:rPr lang="en-US" sz="2200"/>
              <a:t>For those who exercise a civil profession, one must provide for his own needs and for those of his family with the proceeds of that profession.</a:t>
            </a:r>
          </a:p>
          <a:p>
            <a:endParaRPr lang="en-US" sz="2200"/>
          </a:p>
          <a:p>
            <a:endParaRPr lang="en-US" sz="2200"/>
          </a:p>
        </p:txBody>
      </p:sp>
    </p:spTree>
    <p:extLst>
      <p:ext uri="{BB962C8B-B14F-4D97-AF65-F5344CB8AC3E}">
        <p14:creationId xmlns:p14="http://schemas.microsoft.com/office/powerpoint/2010/main" val="40580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a:t>Challenges and Opportunities</a:t>
            </a:r>
          </a:p>
        </p:txBody>
      </p:sp>
      <p:pic>
        <p:nvPicPr>
          <p:cNvPr id="5" name="Picture 4" descr="Plant growing in a concrete crack">
            <a:extLst>
              <a:ext uri="{FF2B5EF4-FFF2-40B4-BE49-F238E27FC236}">
                <a16:creationId xmlns:a16="http://schemas.microsoft.com/office/drawing/2014/main" id="{7BA08C77-5C3A-9CDF-BD25-CC1BDD0FD0FA}"/>
              </a:ext>
            </a:extLst>
          </p:cNvPr>
          <p:cNvPicPr>
            <a:picLocks noChangeAspect="1"/>
          </p:cNvPicPr>
          <p:nvPr/>
        </p:nvPicPr>
        <p:blipFill rotWithShape="1">
          <a:blip r:embed="rId3"/>
          <a:srcRect l="20961" r="3959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1900"/>
              <a:t>Be prepared to teach, facilitate and delegate</a:t>
            </a:r>
          </a:p>
          <a:p>
            <a:r>
              <a:rPr lang="en-US" sz="1900"/>
              <a:t>Learn that not all ministries are in your giftedness</a:t>
            </a:r>
          </a:p>
          <a:p>
            <a:r>
              <a:rPr lang="en-US" sz="1900"/>
              <a:t>Make time daily to reading and meditating on the Word of God</a:t>
            </a:r>
          </a:p>
          <a:p>
            <a:r>
              <a:rPr lang="en-US" sz="1900"/>
              <a:t>Frequent,  if possible daily, active participation in the Sacrifice of the Mass, receive the Most Holy Eucharist and devoutly visit the Blessed Sacrament</a:t>
            </a:r>
          </a:p>
          <a:p>
            <a:r>
              <a:rPr lang="en-US" sz="1900"/>
              <a:t>Frequent the Sacrament of Penance</a:t>
            </a:r>
          </a:p>
          <a:p>
            <a:r>
              <a:rPr lang="en-US" sz="1900"/>
              <a:t>Venerate and love the Virgin Mary, the Mother of God, with fervent devotion</a:t>
            </a:r>
          </a:p>
          <a:p>
            <a:r>
              <a:rPr lang="en-US" sz="1900"/>
              <a:t>Make time for spiritual retreats, preferably annually</a:t>
            </a:r>
          </a:p>
        </p:txBody>
      </p:sp>
    </p:spTree>
    <p:extLst>
      <p:ext uri="{BB962C8B-B14F-4D97-AF65-F5344CB8AC3E}">
        <p14:creationId xmlns:p14="http://schemas.microsoft.com/office/powerpoint/2010/main" val="255397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a:t>Challenges and Opportunities</a:t>
            </a:r>
          </a:p>
        </p:txBody>
      </p:sp>
      <p:pic>
        <p:nvPicPr>
          <p:cNvPr id="5" name="Picture 4" descr="Large skydiving group mid-air">
            <a:extLst>
              <a:ext uri="{FF2B5EF4-FFF2-40B4-BE49-F238E27FC236}">
                <a16:creationId xmlns:a16="http://schemas.microsoft.com/office/drawing/2014/main" id="{CC088301-A546-064A-4E5A-903641435910}"/>
              </a:ext>
            </a:extLst>
          </p:cNvPr>
          <p:cNvPicPr>
            <a:picLocks noChangeAspect="1"/>
          </p:cNvPicPr>
          <p:nvPr/>
        </p:nvPicPr>
        <p:blipFill rotWithShape="1">
          <a:blip r:embed="rId3"/>
          <a:srcRect l="30936" r="2976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2000" dirty="0"/>
              <a:t>Take time off at times for yourself…enjoy a hobby, keep physically active, take care of your health…don’t get burned out!</a:t>
            </a:r>
          </a:p>
          <a:p>
            <a:r>
              <a:rPr lang="en-US" sz="2000" dirty="0"/>
              <a:t>Learn to collaborate especially with the pastor and staff</a:t>
            </a:r>
          </a:p>
          <a:p>
            <a:r>
              <a:rPr lang="en-US" sz="2000" dirty="0"/>
              <a:t>Don’t get caught in political situations</a:t>
            </a:r>
          </a:p>
          <a:p>
            <a:r>
              <a:rPr lang="en-US" sz="2000" dirty="0"/>
              <a:t>Remember…confidentially in ministry</a:t>
            </a:r>
          </a:p>
          <a:p>
            <a:r>
              <a:rPr lang="en-US" sz="2000" dirty="0"/>
              <a:t>Have a spiritual director</a:t>
            </a:r>
          </a:p>
          <a:p>
            <a:r>
              <a:rPr lang="en-US" sz="2000" dirty="0"/>
              <a:t>Be positive about life, about change… “I am blessed”</a:t>
            </a:r>
          </a:p>
          <a:p>
            <a:r>
              <a:rPr lang="en-US" sz="2000" dirty="0"/>
              <a:t>Be a person of prayer and reflection daily</a:t>
            </a:r>
          </a:p>
          <a:p>
            <a:endParaRPr lang="en-US" sz="2000"/>
          </a:p>
        </p:txBody>
      </p:sp>
    </p:spTree>
    <p:extLst>
      <p:ext uri="{BB962C8B-B14F-4D97-AF65-F5344CB8AC3E}">
        <p14:creationId xmlns:p14="http://schemas.microsoft.com/office/powerpoint/2010/main" val="202701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dirty="0"/>
              <a:t>What can you do as you enter formation?</a:t>
            </a:r>
          </a:p>
        </p:txBody>
      </p:sp>
      <p:pic>
        <p:nvPicPr>
          <p:cNvPr id="5" name="Picture 4" descr="Sticky notes on a wall">
            <a:extLst>
              <a:ext uri="{FF2B5EF4-FFF2-40B4-BE49-F238E27FC236}">
                <a16:creationId xmlns:a16="http://schemas.microsoft.com/office/drawing/2014/main" id="{22142ACD-1281-459A-549D-5D967D76F56D}"/>
              </a:ext>
            </a:extLst>
          </p:cNvPr>
          <p:cNvPicPr>
            <a:picLocks noChangeAspect="1"/>
          </p:cNvPicPr>
          <p:nvPr/>
        </p:nvPicPr>
        <p:blipFill rotWithShape="1">
          <a:blip r:embed="rId3"/>
          <a:srcRect l="29260" r="29524"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2200" dirty="0"/>
              <a:t>Set priorities and focus on them</a:t>
            </a:r>
          </a:p>
          <a:p>
            <a:r>
              <a:rPr lang="en-US" sz="2200" dirty="0"/>
              <a:t>Get organized</a:t>
            </a:r>
          </a:p>
          <a:p>
            <a:r>
              <a:rPr lang="en-US" sz="2200" dirty="0"/>
              <a:t>Learn to manage better your time</a:t>
            </a:r>
          </a:p>
          <a:p>
            <a:r>
              <a:rPr lang="en-US" sz="2200" dirty="0"/>
              <a:t>Be flexible</a:t>
            </a:r>
          </a:p>
          <a:p>
            <a:r>
              <a:rPr lang="en-US" sz="2200" dirty="0"/>
              <a:t>Establish support networks and share the load</a:t>
            </a:r>
          </a:p>
          <a:p>
            <a:r>
              <a:rPr lang="en-US" sz="2200" dirty="0"/>
              <a:t>Let things go (Don’t sweat the small stuff)</a:t>
            </a:r>
          </a:p>
          <a:p>
            <a:r>
              <a:rPr lang="en-US" sz="2200" dirty="0"/>
              <a:t>Simplify your life…practice gratitude!</a:t>
            </a:r>
          </a:p>
          <a:p>
            <a:r>
              <a:rPr lang="en-US" sz="2200" dirty="0"/>
              <a:t>Remember…It’s more important to “BE” than “DO”</a:t>
            </a:r>
          </a:p>
        </p:txBody>
      </p:sp>
    </p:spTree>
    <p:extLst>
      <p:ext uri="{BB962C8B-B14F-4D97-AF65-F5344CB8AC3E}">
        <p14:creationId xmlns:p14="http://schemas.microsoft.com/office/powerpoint/2010/main" val="12343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3800"/>
              <a:t>Is my life in balance?</a:t>
            </a:r>
            <a:br>
              <a:rPr lang="en-US" sz="3800"/>
            </a:br>
            <a:r>
              <a:rPr lang="en-US" sz="3800"/>
              <a:t>Quintessential Careers – Deacon Frank Ashley, Ed. D</a:t>
            </a:r>
          </a:p>
        </p:txBody>
      </p:sp>
      <p:pic>
        <p:nvPicPr>
          <p:cNvPr id="5" name="Picture 4" descr="Calendar">
            <a:extLst>
              <a:ext uri="{FF2B5EF4-FFF2-40B4-BE49-F238E27FC236}">
                <a16:creationId xmlns:a16="http://schemas.microsoft.com/office/drawing/2014/main" id="{FE14E60A-8212-A8FF-2E7F-F5F4F6ABEA47}"/>
              </a:ext>
            </a:extLst>
          </p:cNvPr>
          <p:cNvPicPr>
            <a:picLocks noChangeAspect="1"/>
          </p:cNvPicPr>
          <p:nvPr/>
        </p:nvPicPr>
        <p:blipFill rotWithShape="1">
          <a:blip r:embed="rId3"/>
          <a:srcRect l="32248" r="2830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pPr marL="0" indent="0">
              <a:buNone/>
            </a:pPr>
            <a:r>
              <a:rPr lang="en-US" sz="1500" b="1"/>
              <a:t>Directions: Answer true or false to each statement below.</a:t>
            </a:r>
          </a:p>
          <a:p>
            <a:pPr marL="342900" indent="-342900">
              <a:buAutoNum type="arabicPeriod"/>
            </a:pPr>
            <a:r>
              <a:rPr lang="en-US" sz="1500"/>
              <a:t>I find myself spending more and more time on church-related projects.</a:t>
            </a:r>
          </a:p>
          <a:p>
            <a:pPr marL="342900" indent="-342900">
              <a:buAutoNum type="arabicPeriod"/>
            </a:pPr>
            <a:r>
              <a:rPr lang="en-US" sz="1500"/>
              <a:t>I often feel I don’t have time for myself… or for my family and friends.</a:t>
            </a:r>
          </a:p>
          <a:p>
            <a:pPr marL="342900" indent="-342900">
              <a:buAutoNum type="arabicPeriod"/>
            </a:pPr>
            <a:r>
              <a:rPr lang="en-US" sz="1500"/>
              <a:t>No matter what I do, it seems that often every minute of every day is always scheduled for something.</a:t>
            </a:r>
          </a:p>
          <a:p>
            <a:pPr marL="342900" indent="-342900">
              <a:buAutoNum type="arabicPeriod"/>
            </a:pPr>
            <a:r>
              <a:rPr lang="en-US" sz="1500"/>
              <a:t>Sometimes I feel as though I’ve lost sight of who I am and why I entered the diaconate.</a:t>
            </a:r>
          </a:p>
          <a:p>
            <a:pPr marL="342900" indent="-342900">
              <a:buAutoNum type="arabicPeriod"/>
            </a:pPr>
            <a:r>
              <a:rPr lang="en-US" sz="1500"/>
              <a:t>I can’t remember the last time I was able to find time to take a day off to do something fun… something just for me.</a:t>
            </a:r>
          </a:p>
          <a:p>
            <a:pPr marL="342900" indent="-342900">
              <a:buAutoNum type="arabicPeriod"/>
            </a:pPr>
            <a:r>
              <a:rPr lang="en-US" sz="1500"/>
              <a:t>I feel stressed out most of the time.</a:t>
            </a:r>
          </a:p>
          <a:p>
            <a:pPr marL="342900" indent="-342900">
              <a:buAutoNum type="arabicPeriod"/>
            </a:pPr>
            <a:r>
              <a:rPr lang="en-US" sz="1500"/>
              <a:t>I can’t even remember the last time I used all my allotted vacation and personal days.</a:t>
            </a:r>
          </a:p>
          <a:p>
            <a:pPr marL="342900" indent="-342900">
              <a:buAutoNum type="arabicPeriod"/>
            </a:pPr>
            <a:endParaRPr lang="en-US" sz="1500"/>
          </a:p>
        </p:txBody>
      </p:sp>
    </p:spTree>
    <p:extLst>
      <p:ext uri="{BB962C8B-B14F-4D97-AF65-F5344CB8AC3E}">
        <p14:creationId xmlns:p14="http://schemas.microsoft.com/office/powerpoint/2010/main" val="181102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a:t>Celibacy</a:t>
            </a:r>
          </a:p>
        </p:txBody>
      </p:sp>
      <p:pic>
        <p:nvPicPr>
          <p:cNvPr id="12" name="Picture 11" descr="Front steps and columns of a majestic city building">
            <a:extLst>
              <a:ext uri="{FF2B5EF4-FFF2-40B4-BE49-F238E27FC236}">
                <a16:creationId xmlns:a16="http://schemas.microsoft.com/office/drawing/2014/main" id="{353425A0-9FB2-52D0-D6FE-B0D48E7CD0EE}"/>
              </a:ext>
            </a:extLst>
          </p:cNvPr>
          <p:cNvPicPr>
            <a:picLocks noChangeAspect="1"/>
          </p:cNvPicPr>
          <p:nvPr/>
        </p:nvPicPr>
        <p:blipFill rotWithShape="1">
          <a:blip r:embed="rId3"/>
          <a:srcRect l="29104" r="3145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2000" b="1" dirty="0">
                <a:effectLst/>
              </a:rPr>
              <a:t>CCC1579</a:t>
            </a:r>
            <a:r>
              <a:rPr lang="en-US" sz="2000" b="1" dirty="0"/>
              <a:t>: </a:t>
            </a:r>
            <a:r>
              <a:rPr lang="en-US" sz="2000" dirty="0">
                <a:effectLst/>
              </a:rPr>
              <a:t>All the ordained ministers of the Latin Church, with the exception of permanent deacons, are normally chosen from among men of faith who live a </a:t>
            </a:r>
            <a:r>
              <a:rPr lang="en-US" sz="2000" i="1" dirty="0">
                <a:effectLst/>
              </a:rPr>
              <a:t>celibate</a:t>
            </a:r>
            <a:r>
              <a:rPr lang="en-US" sz="2000" dirty="0">
                <a:effectLst/>
              </a:rPr>
              <a:t> life and who intend to remain </a:t>
            </a:r>
            <a:r>
              <a:rPr lang="en-US" sz="2000" i="1" dirty="0">
                <a:effectLst/>
              </a:rPr>
              <a:t>celibate</a:t>
            </a:r>
            <a:r>
              <a:rPr lang="en-US" sz="2000" dirty="0">
                <a:effectLst/>
              </a:rPr>
              <a:t> “for the sake of the kingdom of heaven.”</a:t>
            </a:r>
            <a:endParaRPr lang="en-US" sz="2000" baseline="30000" dirty="0">
              <a:effectLst/>
            </a:endParaRPr>
          </a:p>
          <a:p>
            <a:r>
              <a:rPr lang="en-US" sz="2000" dirty="0">
                <a:effectLst/>
              </a:rPr>
              <a:t>Called to consecrate themselves with undivided heart to the Lord and to “the affairs of the Lord,”</a:t>
            </a:r>
            <a:r>
              <a:rPr lang="en-US" sz="2000" baseline="30000" dirty="0">
                <a:effectLst/>
              </a:rPr>
              <a:t> </a:t>
            </a:r>
            <a:r>
              <a:rPr lang="en-US" sz="2000" dirty="0">
                <a:effectLst/>
              </a:rPr>
              <a:t>they give themselves entirely to God and to men. Celibacy is a sign of this new life to the service of which the Church’s minister is consecrated; accepted with a joyous heart celibacy radiantly proclaims the Reign of God.</a:t>
            </a:r>
            <a:endParaRPr lang="en-US" sz="2000" dirty="0"/>
          </a:p>
        </p:txBody>
      </p:sp>
    </p:spTree>
    <p:extLst>
      <p:ext uri="{BB962C8B-B14F-4D97-AF65-F5344CB8AC3E}">
        <p14:creationId xmlns:p14="http://schemas.microsoft.com/office/powerpoint/2010/main" val="259904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3800"/>
              <a:t>Is my life in balance?</a:t>
            </a:r>
            <a:br>
              <a:rPr lang="en-US" sz="3800"/>
            </a:br>
            <a:r>
              <a:rPr lang="en-US" sz="3800"/>
              <a:t>Quintessential Careers – Deacon Frank Ashley, Ed. D</a:t>
            </a:r>
          </a:p>
        </p:txBody>
      </p:sp>
      <p:pic>
        <p:nvPicPr>
          <p:cNvPr id="5" name="Picture 4" descr="Calendar">
            <a:extLst>
              <a:ext uri="{FF2B5EF4-FFF2-40B4-BE49-F238E27FC236}">
                <a16:creationId xmlns:a16="http://schemas.microsoft.com/office/drawing/2014/main" id="{4D76C348-6C63-46BF-84B2-9E52E6D8B75C}"/>
              </a:ext>
            </a:extLst>
          </p:cNvPr>
          <p:cNvPicPr>
            <a:picLocks noChangeAspect="1"/>
          </p:cNvPicPr>
          <p:nvPr/>
        </p:nvPicPr>
        <p:blipFill rotWithShape="1">
          <a:blip r:embed="rId3"/>
          <a:srcRect l="32248" r="2830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pPr marL="342900" indent="-342900">
              <a:buAutoNum type="arabicPeriod" startAt="8"/>
            </a:pPr>
            <a:r>
              <a:rPr lang="en-US" sz="1400"/>
              <a:t>It sometimes feels as though I never even have a chance to catch my breath before I have to move on to the next project/crisis.</a:t>
            </a:r>
          </a:p>
          <a:p>
            <a:pPr marL="342900" indent="-342900">
              <a:buAutoNum type="arabicPeriod" startAt="8"/>
            </a:pPr>
            <a:r>
              <a:rPr lang="en-US" sz="1400"/>
              <a:t>I can’t remember the last time I read… and finished… a book that I was reading purely for pleasure.</a:t>
            </a:r>
          </a:p>
          <a:p>
            <a:pPr marL="342900" indent="-342900">
              <a:buAutoNum type="arabicPeriod" startAt="8"/>
            </a:pPr>
            <a:r>
              <a:rPr lang="en-US" sz="1400"/>
              <a:t>I wish I had more time for some outside interests and hobbies, but I simply don’t.</a:t>
            </a:r>
          </a:p>
          <a:p>
            <a:pPr marL="342900" indent="-342900">
              <a:buAutoNum type="arabicPeriod" startAt="8"/>
            </a:pPr>
            <a:r>
              <a:rPr lang="en-US" sz="1400"/>
              <a:t>I often feel exhausted… even early in the week.</a:t>
            </a:r>
          </a:p>
          <a:p>
            <a:pPr marL="342900" indent="-342900">
              <a:buAutoNum type="arabicPeriod" startAt="8"/>
            </a:pPr>
            <a:r>
              <a:rPr lang="en-US" sz="1400"/>
              <a:t>I can't remember the last time I went to the movies or visited a museum or attended some other cultural event.</a:t>
            </a:r>
          </a:p>
          <a:p>
            <a:pPr marL="342900" indent="-342900">
              <a:buAutoNum type="arabicPeriod" startAt="8"/>
            </a:pPr>
            <a:r>
              <a:rPr lang="en-US" sz="1400"/>
              <a:t>I do what I do because so many people (children, partners, parents, priests, deacons, parishioners,) depend on me for support.</a:t>
            </a:r>
          </a:p>
          <a:p>
            <a:pPr marL="342900" indent="-342900">
              <a:buAutoNum type="arabicPeriod" startAt="8"/>
            </a:pPr>
            <a:r>
              <a:rPr lang="en-US" sz="1400"/>
              <a:t>I’ve missed many of my family’s important events because of church-related time pressures and responsibilities.</a:t>
            </a:r>
          </a:p>
          <a:p>
            <a:pPr marL="342900" indent="-342900">
              <a:buAutoNum type="arabicPeriod" startAt="8"/>
            </a:pPr>
            <a:r>
              <a:rPr lang="en-US" sz="1400"/>
              <a:t>I almost always bring work home with me.</a:t>
            </a:r>
          </a:p>
          <a:p>
            <a:pPr marL="342900" indent="-342900">
              <a:buAutoNum type="arabicPeriod" startAt="8"/>
            </a:pPr>
            <a:endParaRPr lang="en-US" sz="1400"/>
          </a:p>
        </p:txBody>
      </p:sp>
    </p:spTree>
    <p:extLst>
      <p:ext uri="{BB962C8B-B14F-4D97-AF65-F5344CB8AC3E}">
        <p14:creationId xmlns:p14="http://schemas.microsoft.com/office/powerpoint/2010/main" val="254331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a:t>Scoring</a:t>
            </a:r>
          </a:p>
        </p:txBody>
      </p:sp>
      <p:pic>
        <p:nvPicPr>
          <p:cNvPr id="5" name="Picture 4" descr="Graph on document with pen">
            <a:extLst>
              <a:ext uri="{FF2B5EF4-FFF2-40B4-BE49-F238E27FC236}">
                <a16:creationId xmlns:a16="http://schemas.microsoft.com/office/drawing/2014/main" id="{00B3EC34-CF2D-2EBA-9BFE-39A3AD22E729}"/>
              </a:ext>
            </a:extLst>
          </p:cNvPr>
          <p:cNvPicPr>
            <a:picLocks noChangeAspect="1"/>
          </p:cNvPicPr>
          <p:nvPr/>
        </p:nvPicPr>
        <p:blipFill rotWithShape="1">
          <a:blip r:embed="rId3"/>
          <a:srcRect l="37139" r="23416"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r>
              <a:rPr lang="en-US" sz="1500"/>
              <a:t>Give yourself 1 point for each “true” response</a:t>
            </a:r>
          </a:p>
          <a:p>
            <a:pPr marL="0" indent="0">
              <a:buNone/>
            </a:pPr>
            <a:r>
              <a:rPr lang="en-US" sz="1500" b="1"/>
              <a:t>*Note that each “true” response is a sign that you probably need to make changes in your life.</a:t>
            </a:r>
          </a:p>
          <a:p>
            <a:pPr marL="0" indent="0">
              <a:buNone/>
            </a:pPr>
            <a:r>
              <a:rPr lang="en-US" sz="1500"/>
              <a:t>*And the higher the number, the more critical it is for you to make changes in your lifestyles.</a:t>
            </a:r>
          </a:p>
          <a:p>
            <a:pPr marL="0" indent="0">
              <a:buNone/>
            </a:pPr>
            <a:r>
              <a:rPr lang="en-US" sz="1500"/>
              <a:t> If you scored …</a:t>
            </a:r>
          </a:p>
          <a:p>
            <a:pPr marL="0" indent="0">
              <a:buNone/>
            </a:pPr>
            <a:r>
              <a:rPr lang="en-US" sz="1500" b="1"/>
              <a:t>0-2  Your life is in pretty good balance</a:t>
            </a:r>
            <a:r>
              <a:rPr lang="en-US" sz="1500"/>
              <a:t>; just be sure to do what you can to guard that balance.</a:t>
            </a:r>
          </a:p>
          <a:p>
            <a:pPr marL="0" indent="0">
              <a:buNone/>
            </a:pPr>
            <a:r>
              <a:rPr lang="en-US" sz="1500" b="1"/>
              <a:t>3-5  Your balance is teetering on the edge</a:t>
            </a:r>
            <a:r>
              <a:rPr lang="en-US" sz="1500"/>
              <a:t>; now is the time to make changes before the problems overwhelm you.</a:t>
            </a:r>
          </a:p>
          <a:p>
            <a:pPr marL="0" indent="0">
              <a:buNone/>
            </a:pPr>
            <a:r>
              <a:rPr lang="en-US" sz="1500" b="1"/>
              <a:t>5+   Your life is out of balance</a:t>
            </a:r>
            <a:r>
              <a:rPr lang="en-US" sz="1500"/>
              <a:t>; you need to take immediate action to make changes in your life before things start crashing around you.</a:t>
            </a:r>
          </a:p>
        </p:txBody>
      </p:sp>
    </p:spTree>
    <p:extLst>
      <p:ext uri="{BB962C8B-B14F-4D97-AF65-F5344CB8AC3E}">
        <p14:creationId xmlns:p14="http://schemas.microsoft.com/office/powerpoint/2010/main" val="83586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97762" y="329184"/>
            <a:ext cx="6251110" cy="1783080"/>
          </a:xfrm>
        </p:spPr>
        <p:txBody>
          <a:bodyPr anchor="b">
            <a:normAutofit/>
          </a:bodyPr>
          <a:lstStyle/>
          <a:p>
            <a:r>
              <a:rPr lang="en-US" sz="5400"/>
              <a:t>Celibacy</a:t>
            </a:r>
          </a:p>
        </p:txBody>
      </p:sp>
      <p:pic>
        <p:nvPicPr>
          <p:cNvPr id="5" name="Picture 4" descr="White stones balanced in a stack">
            <a:extLst>
              <a:ext uri="{FF2B5EF4-FFF2-40B4-BE49-F238E27FC236}">
                <a16:creationId xmlns:a16="http://schemas.microsoft.com/office/drawing/2014/main" id="{BA430108-1761-3FD3-8B8E-4394962CB893}"/>
              </a:ext>
            </a:extLst>
          </p:cNvPr>
          <p:cNvPicPr>
            <a:picLocks noChangeAspect="1"/>
          </p:cNvPicPr>
          <p:nvPr/>
        </p:nvPicPr>
        <p:blipFill rotWithShape="1">
          <a:blip r:embed="rId3"/>
          <a:srcRect l="54613" r="5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97762" y="2706624"/>
            <a:ext cx="6251110" cy="3483864"/>
          </a:xfrm>
        </p:spPr>
        <p:txBody>
          <a:bodyPr>
            <a:normAutofit fontScale="92500" lnSpcReduction="10000"/>
          </a:bodyPr>
          <a:lstStyle/>
          <a:p>
            <a:pPr marL="0" indent="0">
              <a:buNone/>
            </a:pPr>
            <a:r>
              <a:rPr lang="en-US" sz="2200" dirty="0"/>
              <a:t>Defined as:</a:t>
            </a:r>
          </a:p>
          <a:p>
            <a:pPr marL="0" indent="0">
              <a:buNone/>
            </a:pPr>
            <a:r>
              <a:rPr lang="en-US" sz="2200" i="1" dirty="0">
                <a:effectLst/>
              </a:rPr>
              <a:t>The state or condition of those who have chosen to remain unmarried for the sake of the kingdom of heaven in order to give themselves entirely to God and to the service of his people. </a:t>
            </a:r>
          </a:p>
          <a:p>
            <a:pPr marL="0" indent="0">
              <a:buNone/>
            </a:pPr>
            <a:r>
              <a:rPr lang="en-US" sz="2200" b="1" dirty="0">
                <a:effectLst/>
              </a:rPr>
              <a:t>CCC 1580</a:t>
            </a:r>
            <a:r>
              <a:rPr lang="en-US" sz="2200" dirty="0">
                <a:effectLst/>
              </a:rPr>
              <a:t>: In the Eastern Churches while bishops are chosen solely from among celibates, married men can be ordained as deacons and priests. Priestly celibacy is held in great honor and many priests have freely chosen it of the sake of the Kingdom of God. In the East as in the West a man who has already received the sacrament of Holy Orders can no longer marry.</a:t>
            </a:r>
            <a:endParaRPr lang="en-US" sz="2200" dirty="0"/>
          </a:p>
        </p:txBody>
      </p:sp>
    </p:spTree>
    <p:extLst>
      <p:ext uri="{BB962C8B-B14F-4D97-AF65-F5344CB8AC3E}">
        <p14:creationId xmlns:p14="http://schemas.microsoft.com/office/powerpoint/2010/main" val="218289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Celibacy affects every Deacon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b="1" dirty="0"/>
              <a:t>National Directory 78</a:t>
            </a:r>
            <a:r>
              <a:rPr lang="en-US" sz="2200" dirty="0"/>
              <a:t>: In one way or another, celibacy affects every deacon, married or unmarried. Understanding the nature of celibacy—its value and its practice—are essential to the married deacon. Not only does this understanding strengthen and nurture his own commitment to marital chastity, but it also helps to prepare him for the possibility of living celibate chastity should his wife predecease him. </a:t>
            </a:r>
          </a:p>
          <a:p>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Tragically, some deacons who were married at the time of ordination only begin to face the issues involved with celibacy upon the death of their wives. As difficult as this process is, all deacons need to appreciate the impact celibacy can have on their lives and ministry. </a:t>
            </a:r>
            <a:endParaRPr lang="en-US" sz="2200" dirty="0"/>
          </a:p>
        </p:txBody>
      </p:sp>
    </p:spTree>
    <p:extLst>
      <p:ext uri="{BB962C8B-B14F-4D97-AF65-F5344CB8AC3E}">
        <p14:creationId xmlns:p14="http://schemas.microsoft.com/office/powerpoint/2010/main" val="400294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b="1"/>
              <a:t>Clerical Celibacy</a:t>
            </a:r>
            <a:br>
              <a:rPr lang="en-US" sz="4200"/>
            </a:br>
            <a:r>
              <a:rPr lang="en-US" sz="4200"/>
              <a:t>(Historical Development)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Clerical celibacy was derived from oral tradition and Holy Scripture</a:t>
            </a:r>
          </a:p>
          <a:p>
            <a:r>
              <a:rPr lang="en-US" sz="2200" b="1" dirty="0"/>
              <a:t>Council of Elvira, 303 A.D</a:t>
            </a:r>
            <a:r>
              <a:rPr lang="en-US" sz="2200" dirty="0"/>
              <a:t>. contains the first regulation concerning celibacy…. “It has seemed good absolutely to forbid the bishops, the priests, and the deacon, i.e. all the clerics engaged in service at the altar, to have (sexual) relations with their wives and procreate children; should anyone do so, let him be excluded from the honor of the clergy. [Canon 33]</a:t>
            </a:r>
          </a:p>
          <a:p>
            <a:pPr marL="0" indent="0">
              <a:buNone/>
            </a:pPr>
            <a:r>
              <a:rPr lang="en-US" sz="2200" i="1" dirty="0"/>
              <a:t>The Case for Clerical Celibacy </a:t>
            </a:r>
            <a:r>
              <a:rPr lang="en-US" sz="2200" dirty="0"/>
              <a:t>by </a:t>
            </a:r>
            <a:r>
              <a:rPr lang="en-US" sz="2200" dirty="0" err="1"/>
              <a:t>Alfons</a:t>
            </a:r>
            <a:r>
              <a:rPr lang="en-US" sz="2200" dirty="0"/>
              <a:t> Maria Cardinal Strickler (1995)</a:t>
            </a:r>
          </a:p>
          <a:p>
            <a:pPr marL="0" indent="0">
              <a:buNone/>
            </a:pPr>
            <a:r>
              <a:rPr lang="en-US" sz="2200" dirty="0"/>
              <a:t>(NOT THE CASE IN THE EASTERN CHURCH TODAY!)</a:t>
            </a:r>
          </a:p>
        </p:txBody>
      </p:sp>
    </p:spTree>
    <p:extLst>
      <p:ext uri="{BB962C8B-B14F-4D97-AF65-F5344CB8AC3E}">
        <p14:creationId xmlns:p14="http://schemas.microsoft.com/office/powerpoint/2010/main" val="364110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3800" b="1" kern="1200">
                <a:solidFill>
                  <a:schemeClr val="tx1"/>
                </a:solidFill>
                <a:latin typeface="+mj-lt"/>
                <a:ea typeface="+mj-ea"/>
                <a:cs typeface="+mj-cs"/>
              </a:rPr>
              <a:t>The Sacrament of Matrimony</a:t>
            </a:r>
            <a:br>
              <a:rPr lang="en-US" sz="3800" b="1" kern="1200">
                <a:solidFill>
                  <a:schemeClr val="tx1"/>
                </a:solidFill>
                <a:latin typeface="+mj-lt"/>
                <a:ea typeface="+mj-ea"/>
                <a:cs typeface="+mj-cs"/>
              </a:rPr>
            </a:br>
            <a:r>
              <a:rPr lang="en-US" sz="3800" b="1" kern="1200">
                <a:solidFill>
                  <a:schemeClr val="tx1"/>
                </a:solidFill>
                <a:latin typeface="+mj-lt"/>
                <a:ea typeface="+mj-ea"/>
                <a:cs typeface="+mj-cs"/>
              </a:rPr>
              <a:t>(Marriage)</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Defined as:</a:t>
            </a:r>
          </a:p>
          <a:p>
            <a:pPr indent="-228600">
              <a:lnSpc>
                <a:spcPct val="90000"/>
              </a:lnSpc>
              <a:spcAft>
                <a:spcPts val="600"/>
              </a:spcAft>
              <a:buFont typeface="Arial" panose="020B0604020202020204" pitchFamily="34" charset="0"/>
              <a:buChar char="•"/>
            </a:pPr>
            <a:r>
              <a:rPr lang="en-US" sz="2000" i="1"/>
              <a:t>A covenant or partnership of life between a man and woman</a:t>
            </a:r>
            <a:r>
              <a:rPr lang="en-US" sz="2000"/>
              <a:t>, which is ordered to the well–being of the spouses and to the procreation and upbringing of children. When validly contracted between two baptized people, marriage is a sacrament (Matrimony) (CCC </a:t>
            </a:r>
            <a:r>
              <a:rPr lang="en-US" sz="2000">
                <a:hlinkClick r:id="rId3"/>
              </a:rPr>
              <a:t>1601</a:t>
            </a:r>
            <a:r>
              <a:rPr lang="en-US" sz="2000"/>
              <a:t>)</a:t>
            </a:r>
          </a:p>
          <a:p>
            <a:pPr indent="-228600">
              <a:lnSpc>
                <a:spcPct val="90000"/>
              </a:lnSpc>
              <a:spcAft>
                <a:spcPts val="600"/>
              </a:spcAft>
              <a:buFont typeface="Arial" panose="020B0604020202020204" pitchFamily="34" charset="0"/>
              <a:buChar char="•"/>
            </a:pPr>
            <a:endParaRPr lang="en-US" sz="2000"/>
          </a:p>
        </p:txBody>
      </p:sp>
      <p:pic>
        <p:nvPicPr>
          <p:cNvPr id="4" name="Picture 3"/>
          <p:cNvPicPr>
            <a:picLocks noChangeAspect="1"/>
          </p:cNvPicPr>
          <p:nvPr/>
        </p:nvPicPr>
        <p:blipFill>
          <a:blip r:embed="rId4"/>
          <a:stretch>
            <a:fillRect/>
          </a:stretch>
        </p:blipFill>
        <p:spPr>
          <a:xfrm>
            <a:off x="4654296" y="679967"/>
            <a:ext cx="6903720" cy="5498065"/>
          </a:xfrm>
          <a:prstGeom prst="rect">
            <a:avLst/>
          </a:prstGeom>
        </p:spPr>
      </p:pic>
    </p:spTree>
    <p:extLst>
      <p:ext uri="{BB962C8B-B14F-4D97-AF65-F5344CB8AC3E}">
        <p14:creationId xmlns:p14="http://schemas.microsoft.com/office/powerpoint/2010/main" val="427639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The Vocation to Chastity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b="1" dirty="0"/>
              <a:t>We are called to live a chaste life  </a:t>
            </a:r>
          </a:p>
          <a:p>
            <a:pPr marL="0" indent="0">
              <a:buNone/>
            </a:pPr>
            <a:r>
              <a:rPr lang="en-US" sz="2200" b="1" dirty="0"/>
              <a:t>CCC 2337</a:t>
            </a:r>
            <a:r>
              <a:rPr lang="en-US" sz="2200" dirty="0"/>
              <a:t>: Chastity means the successful integration of sexuality within the person and thus the inner unity of man in his bodily and spiritual being. Sexuality, in which man's belonging to the bodily and biological world is expressed, becomes personal and truly human when it is integrated into the relationship of one person to another, in the complete and lifelong mutual gift of a man and a woman. The virtue of chastity therefore involves the integrity of the person and the integrality of the gift. </a:t>
            </a:r>
          </a:p>
          <a:p>
            <a:pPr marL="0" indent="0">
              <a:buNone/>
            </a:pPr>
            <a:r>
              <a:rPr lang="en-US" sz="2200" b="1" dirty="0"/>
              <a:t>CCC 2345</a:t>
            </a:r>
            <a:r>
              <a:rPr lang="en-US" sz="2200" dirty="0"/>
              <a:t>: Chastity is a moral virtue.  It is a gift from God, a grace, a fruit of spiritual effort. The Holy Spirit enables one whom the water of Baptism has regenerated to imitate the purity of Christ.  </a:t>
            </a:r>
          </a:p>
          <a:p>
            <a:endParaRPr lang="en-US" sz="2200" dirty="0"/>
          </a:p>
        </p:txBody>
      </p:sp>
    </p:spTree>
    <p:extLst>
      <p:ext uri="{BB962C8B-B14F-4D97-AF65-F5344CB8AC3E}">
        <p14:creationId xmlns:p14="http://schemas.microsoft.com/office/powerpoint/2010/main" val="214518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fontScale="90000"/>
          </a:bodyPr>
          <a:lstStyle/>
          <a:p>
            <a:r>
              <a:rPr lang="en-US" sz="5400" dirty="0"/>
              <a:t>The Ordination of Deacons – “In Order to Serve”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b="1" dirty="0">
                <a:effectLst/>
              </a:rPr>
              <a:t>CCC 1569: At the lower level </a:t>
            </a:r>
            <a:r>
              <a:rPr lang="en-US" sz="2200" dirty="0">
                <a:effectLst/>
              </a:rPr>
              <a:t>of the hierarchy are to be found deacons, who receive the Imposition of Hands ‘not unto de priesthood, but unto the ministry’. At the ordination to the diaconate ONLY the bishop lays hands on the candidate, thus signifying the deacon’s special attachment to the bishop in the tasks of his ‘diakonia’”. </a:t>
            </a:r>
            <a:endParaRPr lang="en-US" sz="2200" b="1" dirty="0">
              <a:effectLst/>
            </a:endParaRPr>
          </a:p>
          <a:p>
            <a:r>
              <a:rPr lang="en-US" sz="2200" b="1" dirty="0">
                <a:effectLst/>
              </a:rPr>
              <a:t>CCC1570</a:t>
            </a:r>
            <a:r>
              <a:rPr lang="en-US" sz="2200" dirty="0">
                <a:effectLst/>
              </a:rPr>
              <a:t> Deacons share in Christ’s mission and grace in a special way.</a:t>
            </a:r>
            <a:r>
              <a:rPr lang="en-US" sz="2200" baseline="30000" dirty="0"/>
              <a:t> </a:t>
            </a:r>
            <a:r>
              <a:rPr lang="en-US" sz="2200" dirty="0">
                <a:effectLst/>
              </a:rPr>
              <a:t>The sacrament of Holy Orders </a:t>
            </a:r>
            <a:r>
              <a:rPr lang="en-US" sz="2200" b="1" i="1" dirty="0">
                <a:effectLst/>
              </a:rPr>
              <a:t>marks</a:t>
            </a:r>
            <a:r>
              <a:rPr lang="en-US" sz="2200" dirty="0">
                <a:effectLst/>
              </a:rPr>
              <a:t> them with an </a:t>
            </a:r>
            <a:r>
              <a:rPr lang="en-US" sz="2200" b="1" i="1" dirty="0">
                <a:effectLst/>
              </a:rPr>
              <a:t>imprint</a:t>
            </a:r>
            <a:r>
              <a:rPr lang="en-US" sz="2200" dirty="0">
                <a:effectLst/>
              </a:rPr>
              <a:t> (“character”) which cannot be removed, and which </a:t>
            </a:r>
            <a:r>
              <a:rPr lang="en-US" sz="2200" b="1" i="1" dirty="0">
                <a:effectLst/>
              </a:rPr>
              <a:t>configures them to Christ</a:t>
            </a:r>
            <a:r>
              <a:rPr lang="en-US" sz="2200" dirty="0">
                <a:effectLst/>
              </a:rPr>
              <a:t>, who made himself the “deacon” or </a:t>
            </a:r>
            <a:r>
              <a:rPr lang="en-US" sz="2200" b="1" i="1" dirty="0">
                <a:effectLst/>
              </a:rPr>
              <a:t>servant</a:t>
            </a:r>
            <a:r>
              <a:rPr lang="en-US" sz="2200" dirty="0">
                <a:effectLst/>
              </a:rPr>
              <a:t> of all.</a:t>
            </a:r>
            <a:endParaRPr lang="en-US" sz="2200" dirty="0"/>
          </a:p>
        </p:txBody>
      </p:sp>
    </p:spTree>
    <p:extLst>
      <p:ext uri="{BB962C8B-B14F-4D97-AF65-F5344CB8AC3E}">
        <p14:creationId xmlns:p14="http://schemas.microsoft.com/office/powerpoint/2010/main" val="212137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35E7CFA-1C54-47E2-91BA-DB1AE9464D66}"/>
              </a:ext>
            </a:extLst>
          </p:cNvPr>
          <p:cNvSpPr>
            <a:spLocks noGrp="1"/>
          </p:cNvSpPr>
          <p:nvPr>
            <p:ph type="title"/>
          </p:nvPr>
        </p:nvSpPr>
        <p:spPr>
          <a:xfrm>
            <a:off x="838200" y="365125"/>
            <a:ext cx="10515600" cy="1325563"/>
          </a:xfrm>
        </p:spPr>
        <p:txBody>
          <a:bodyPr>
            <a:normAutofit/>
          </a:bodyPr>
          <a:lstStyle/>
          <a:p>
            <a:r>
              <a:rPr lang="en-US" sz="5400" dirty="0"/>
              <a:t>The Order of Deacons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08FAB6-8FC1-4ED3-A2B7-3053D94FF309}"/>
              </a:ext>
            </a:extLst>
          </p:cNvPr>
          <p:cNvSpPr>
            <a:spLocks noGrp="1"/>
          </p:cNvSpPr>
          <p:nvPr>
            <p:ph idx="1"/>
          </p:nvPr>
        </p:nvSpPr>
        <p:spPr>
          <a:xfrm>
            <a:off x="838200" y="1929384"/>
            <a:ext cx="10515600" cy="4251960"/>
          </a:xfrm>
        </p:spPr>
        <p:txBody>
          <a:bodyPr>
            <a:normAutofit/>
          </a:bodyPr>
          <a:lstStyle/>
          <a:p>
            <a:r>
              <a:rPr lang="en-US" sz="2200" dirty="0"/>
              <a:t>Among other tasks, it is </a:t>
            </a:r>
            <a:r>
              <a:rPr lang="en-US" sz="2200" b="1" dirty="0"/>
              <a:t>the task </a:t>
            </a:r>
            <a:r>
              <a:rPr lang="en-US" sz="2200" dirty="0"/>
              <a:t>of deacons to </a:t>
            </a:r>
          </a:p>
          <a:p>
            <a:r>
              <a:rPr lang="en-US" sz="2200" dirty="0"/>
              <a:t>1. Assist the bishop and priests in the celebration of the divine mysteries, above all the Eucharist, in the distribution of Holy Communion</a:t>
            </a:r>
          </a:p>
          <a:p>
            <a:r>
              <a:rPr lang="en-US" sz="2200" dirty="0"/>
              <a:t>2. Assisting at and blessing marriages</a:t>
            </a:r>
          </a:p>
          <a:p>
            <a:r>
              <a:rPr lang="en-US" sz="2200" dirty="0"/>
              <a:t>3. In the proclamation of the Gospel and preaching</a:t>
            </a:r>
          </a:p>
          <a:p>
            <a:r>
              <a:rPr lang="en-US" sz="2200" dirty="0"/>
              <a:t>4. In presiding over funerals</a:t>
            </a:r>
          </a:p>
          <a:p>
            <a:r>
              <a:rPr lang="en-US" sz="2200" dirty="0"/>
              <a:t>5. In </a:t>
            </a:r>
            <a:r>
              <a:rPr lang="en-US" sz="2200" b="1" dirty="0"/>
              <a:t>dedicating</a:t>
            </a:r>
            <a:r>
              <a:rPr lang="en-US" sz="2200" dirty="0"/>
              <a:t> themselves to the various ministries of charity</a:t>
            </a:r>
          </a:p>
        </p:txBody>
      </p:sp>
    </p:spTree>
    <p:extLst>
      <p:ext uri="{BB962C8B-B14F-4D97-AF65-F5344CB8AC3E}">
        <p14:creationId xmlns:p14="http://schemas.microsoft.com/office/powerpoint/2010/main" val="1834512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TotalTime>
  <Words>2337</Words>
  <Application>Microsoft Office PowerPoint</Application>
  <PresentationFormat>Widescreen</PresentationFormat>
  <Paragraphs>131</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Diaconate Formation </vt:lpstr>
      <vt:lpstr>Celibacy</vt:lpstr>
      <vt:lpstr>Celibacy</vt:lpstr>
      <vt:lpstr>Celibacy affects every Deacon</vt:lpstr>
      <vt:lpstr>Clerical Celibacy (Historical Development)</vt:lpstr>
      <vt:lpstr>The Sacrament of Matrimony (Marriage)</vt:lpstr>
      <vt:lpstr>The Vocation to Chastity</vt:lpstr>
      <vt:lpstr>The Ordination of Deacons – “In Order to Serve”</vt:lpstr>
      <vt:lpstr>The Order of Deacons </vt:lpstr>
      <vt:lpstr>The Order of Deacons  </vt:lpstr>
      <vt:lpstr>Marriage and Family</vt:lpstr>
      <vt:lpstr>The Married Deacon</vt:lpstr>
      <vt:lpstr>The Married Deacon </vt:lpstr>
      <vt:lpstr>Family – Forming a Community of Persons</vt:lpstr>
      <vt:lpstr>Marriage and Family</vt:lpstr>
      <vt:lpstr>Challenges and Opportunities</vt:lpstr>
      <vt:lpstr>Challenges and Opportunities</vt:lpstr>
      <vt:lpstr>What can you do as you enter formation?</vt:lpstr>
      <vt:lpstr>Is my life in balance? Quintessential Careers – Deacon Frank Ashley, Ed. D</vt:lpstr>
      <vt:lpstr>Is my life in balance? Quintessential Careers – Deacon Frank Ashley, Ed. D</vt:lpstr>
      <vt:lpstr>Scoring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Celibacy and Marriage</dc:title>
  <dc:creator>James</dc:creator>
  <cp:lastModifiedBy>Juan Rendon</cp:lastModifiedBy>
  <cp:revision>48</cp:revision>
  <dcterms:created xsi:type="dcterms:W3CDTF">2015-04-28T21:38:42Z</dcterms:created>
  <dcterms:modified xsi:type="dcterms:W3CDTF">2023-04-13T14:36:41Z</dcterms:modified>
</cp:coreProperties>
</file>