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6" r:id="rId2"/>
    <p:sldId id="265" r:id="rId3"/>
    <p:sldId id="256" r:id="rId4"/>
    <p:sldId id="262" r:id="rId5"/>
    <p:sldId id="267" r:id="rId6"/>
    <p:sldId id="266" r:id="rId7"/>
    <p:sldId id="269" r:id="rId8"/>
    <p:sldId id="264" r:id="rId9"/>
    <p:sldId id="263" r:id="rId10"/>
    <p:sldId id="277" r:id="rId11"/>
    <p:sldId id="258" r:id="rId12"/>
    <p:sldId id="259" r:id="rId13"/>
    <p:sldId id="260" r:id="rId14"/>
    <p:sldId id="268" r:id="rId15"/>
    <p:sldId id="261" r:id="rId16"/>
    <p:sldId id="270" r:id="rId17"/>
    <p:sldId id="274"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1718" autoAdjust="0"/>
  </p:normalViewPr>
  <p:slideViewPr>
    <p:cSldViewPr snapToGrid="0">
      <p:cViewPr varScale="1">
        <p:scale>
          <a:sx n="64" d="100"/>
          <a:sy n="64" d="100"/>
        </p:scale>
        <p:origin x="4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C96DA-D840-43F1-858B-31AA443EB96C}"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01B464F7-D2E4-4EF0-98BF-578ED9E0F151}">
      <dgm:prSet/>
      <dgm:spPr/>
      <dgm:t>
        <a:bodyPr/>
        <a:lstStyle/>
        <a:p>
          <a:r>
            <a:rPr lang="en-US"/>
            <a:t>The service ministry of a deacon may take many forms.  </a:t>
          </a:r>
        </a:p>
      </dgm:t>
    </dgm:pt>
    <dgm:pt modelId="{D1AFB28A-0F6E-4D0D-A8EE-D5635920FBC0}" type="parTrans" cxnId="{402BC175-D32F-4184-8B09-BA7F2C026E18}">
      <dgm:prSet/>
      <dgm:spPr/>
      <dgm:t>
        <a:bodyPr/>
        <a:lstStyle/>
        <a:p>
          <a:endParaRPr lang="en-US"/>
        </a:p>
      </dgm:t>
    </dgm:pt>
    <dgm:pt modelId="{406D77E0-6FF0-4204-93F1-5B8BFC6A14FC}" type="sibTrans" cxnId="{402BC175-D32F-4184-8B09-BA7F2C026E18}">
      <dgm:prSet/>
      <dgm:spPr/>
      <dgm:t>
        <a:bodyPr/>
        <a:lstStyle/>
        <a:p>
          <a:endParaRPr lang="en-US"/>
        </a:p>
      </dgm:t>
    </dgm:pt>
    <dgm:pt modelId="{6090E854-4D8A-4E36-8DE4-E2724EDF6E08}">
      <dgm:prSet/>
      <dgm:spPr/>
      <dgm:t>
        <a:bodyPr/>
        <a:lstStyle/>
        <a:p>
          <a:r>
            <a:rPr lang="en-US"/>
            <a:t>Most deacons serve in parish ministry, primarily working with the pastor and parish staff.  </a:t>
          </a:r>
        </a:p>
      </dgm:t>
    </dgm:pt>
    <dgm:pt modelId="{91FCD1D5-F46A-4EF9-B3B3-C5BFB935A3F9}" type="parTrans" cxnId="{EB9EF269-A8B8-4AA0-AF9F-165B9E9714F0}">
      <dgm:prSet/>
      <dgm:spPr/>
      <dgm:t>
        <a:bodyPr/>
        <a:lstStyle/>
        <a:p>
          <a:endParaRPr lang="en-US"/>
        </a:p>
      </dgm:t>
    </dgm:pt>
    <dgm:pt modelId="{20DEFFEF-FBE2-4307-A7C8-D1E8D4C59649}" type="sibTrans" cxnId="{EB9EF269-A8B8-4AA0-AF9F-165B9E9714F0}">
      <dgm:prSet/>
      <dgm:spPr/>
      <dgm:t>
        <a:bodyPr/>
        <a:lstStyle/>
        <a:p>
          <a:endParaRPr lang="en-US"/>
        </a:p>
      </dgm:t>
    </dgm:pt>
    <dgm:pt modelId="{6735C152-7EBA-49BE-BFC2-A636C8720441}">
      <dgm:prSet/>
      <dgm:spPr/>
      <dgm:t>
        <a:bodyPr/>
        <a:lstStyle/>
        <a:p>
          <a:r>
            <a:rPr lang="en-US"/>
            <a:t>The deacon should call others to ministry by his witness and his example.</a:t>
          </a:r>
        </a:p>
      </dgm:t>
    </dgm:pt>
    <dgm:pt modelId="{9ED0889F-189A-4984-B894-1FC29ED12A9F}" type="parTrans" cxnId="{A9F11AF4-B784-4564-A938-53B0D5D09615}">
      <dgm:prSet/>
      <dgm:spPr/>
      <dgm:t>
        <a:bodyPr/>
        <a:lstStyle/>
        <a:p>
          <a:endParaRPr lang="en-US"/>
        </a:p>
      </dgm:t>
    </dgm:pt>
    <dgm:pt modelId="{FEF7E031-25B9-49C8-9043-0AB6093D6B79}" type="sibTrans" cxnId="{A9F11AF4-B784-4564-A938-53B0D5D09615}">
      <dgm:prSet/>
      <dgm:spPr/>
      <dgm:t>
        <a:bodyPr/>
        <a:lstStyle/>
        <a:p>
          <a:endParaRPr lang="en-US"/>
        </a:p>
      </dgm:t>
    </dgm:pt>
    <dgm:pt modelId="{0CF1366A-B69E-4446-89BE-37FC54ADFEB9}" type="pres">
      <dgm:prSet presAssocID="{913C96DA-D840-43F1-858B-31AA443EB96C}" presName="hierChild1" presStyleCnt="0">
        <dgm:presLayoutVars>
          <dgm:chPref val="1"/>
          <dgm:dir/>
          <dgm:animOne val="branch"/>
          <dgm:animLvl val="lvl"/>
          <dgm:resizeHandles/>
        </dgm:presLayoutVars>
      </dgm:prSet>
      <dgm:spPr/>
    </dgm:pt>
    <dgm:pt modelId="{FEB0ED05-630E-4E20-84F8-CE208A1CE9B4}" type="pres">
      <dgm:prSet presAssocID="{01B464F7-D2E4-4EF0-98BF-578ED9E0F151}" presName="hierRoot1" presStyleCnt="0"/>
      <dgm:spPr/>
    </dgm:pt>
    <dgm:pt modelId="{D8A887DB-4B7C-463E-AE7D-9417AFA62ABE}" type="pres">
      <dgm:prSet presAssocID="{01B464F7-D2E4-4EF0-98BF-578ED9E0F151}" presName="composite" presStyleCnt="0"/>
      <dgm:spPr/>
    </dgm:pt>
    <dgm:pt modelId="{F4916C95-EE3B-44DE-BE6B-4199B09AFCE1}" type="pres">
      <dgm:prSet presAssocID="{01B464F7-D2E4-4EF0-98BF-578ED9E0F151}" presName="background" presStyleLbl="node0" presStyleIdx="0" presStyleCnt="3"/>
      <dgm:spPr/>
    </dgm:pt>
    <dgm:pt modelId="{4422472C-C870-4DA8-8290-00C44584B6E8}" type="pres">
      <dgm:prSet presAssocID="{01B464F7-D2E4-4EF0-98BF-578ED9E0F151}" presName="text" presStyleLbl="fgAcc0" presStyleIdx="0" presStyleCnt="3">
        <dgm:presLayoutVars>
          <dgm:chPref val="3"/>
        </dgm:presLayoutVars>
      </dgm:prSet>
      <dgm:spPr/>
    </dgm:pt>
    <dgm:pt modelId="{085D1AB7-6D96-4625-9FFC-01709C6340F4}" type="pres">
      <dgm:prSet presAssocID="{01B464F7-D2E4-4EF0-98BF-578ED9E0F151}" presName="hierChild2" presStyleCnt="0"/>
      <dgm:spPr/>
    </dgm:pt>
    <dgm:pt modelId="{813B8EF9-8F4D-4425-9366-75B8F02C3652}" type="pres">
      <dgm:prSet presAssocID="{6090E854-4D8A-4E36-8DE4-E2724EDF6E08}" presName="hierRoot1" presStyleCnt="0"/>
      <dgm:spPr/>
    </dgm:pt>
    <dgm:pt modelId="{4BA78E69-E2C3-4642-BFE7-FA3E8B0DF8C7}" type="pres">
      <dgm:prSet presAssocID="{6090E854-4D8A-4E36-8DE4-E2724EDF6E08}" presName="composite" presStyleCnt="0"/>
      <dgm:spPr/>
    </dgm:pt>
    <dgm:pt modelId="{51C4245E-CBC6-414C-99DD-6605D7D0FA23}" type="pres">
      <dgm:prSet presAssocID="{6090E854-4D8A-4E36-8DE4-E2724EDF6E08}" presName="background" presStyleLbl="node0" presStyleIdx="1" presStyleCnt="3"/>
      <dgm:spPr/>
    </dgm:pt>
    <dgm:pt modelId="{F51F59AE-E3A0-44B7-9A95-1EF5F91D85BA}" type="pres">
      <dgm:prSet presAssocID="{6090E854-4D8A-4E36-8DE4-E2724EDF6E08}" presName="text" presStyleLbl="fgAcc0" presStyleIdx="1" presStyleCnt="3">
        <dgm:presLayoutVars>
          <dgm:chPref val="3"/>
        </dgm:presLayoutVars>
      </dgm:prSet>
      <dgm:spPr/>
    </dgm:pt>
    <dgm:pt modelId="{F23C67A6-43CF-4390-A5C3-852AFE58D982}" type="pres">
      <dgm:prSet presAssocID="{6090E854-4D8A-4E36-8DE4-E2724EDF6E08}" presName="hierChild2" presStyleCnt="0"/>
      <dgm:spPr/>
    </dgm:pt>
    <dgm:pt modelId="{E3AD2261-C4CF-4B72-BC4F-61E01495A33A}" type="pres">
      <dgm:prSet presAssocID="{6735C152-7EBA-49BE-BFC2-A636C8720441}" presName="hierRoot1" presStyleCnt="0"/>
      <dgm:spPr/>
    </dgm:pt>
    <dgm:pt modelId="{586048A6-9B74-44B2-B604-97CC518A750E}" type="pres">
      <dgm:prSet presAssocID="{6735C152-7EBA-49BE-BFC2-A636C8720441}" presName="composite" presStyleCnt="0"/>
      <dgm:spPr/>
    </dgm:pt>
    <dgm:pt modelId="{E5F4C3B6-5A04-405E-967E-D5C1A02EB96E}" type="pres">
      <dgm:prSet presAssocID="{6735C152-7EBA-49BE-BFC2-A636C8720441}" presName="background" presStyleLbl="node0" presStyleIdx="2" presStyleCnt="3"/>
      <dgm:spPr/>
    </dgm:pt>
    <dgm:pt modelId="{7AE74B25-CCD4-4177-A4E9-D109CC32DA15}" type="pres">
      <dgm:prSet presAssocID="{6735C152-7EBA-49BE-BFC2-A636C8720441}" presName="text" presStyleLbl="fgAcc0" presStyleIdx="2" presStyleCnt="3">
        <dgm:presLayoutVars>
          <dgm:chPref val="3"/>
        </dgm:presLayoutVars>
      </dgm:prSet>
      <dgm:spPr/>
    </dgm:pt>
    <dgm:pt modelId="{9B8D2050-B9E2-4710-A8C0-8C269432077C}" type="pres">
      <dgm:prSet presAssocID="{6735C152-7EBA-49BE-BFC2-A636C8720441}" presName="hierChild2" presStyleCnt="0"/>
      <dgm:spPr/>
    </dgm:pt>
  </dgm:ptLst>
  <dgm:cxnLst>
    <dgm:cxn modelId="{C810392D-5D11-4A0C-9D91-283CB63DC1A6}" type="presOf" srcId="{913C96DA-D840-43F1-858B-31AA443EB96C}" destId="{0CF1366A-B69E-4446-89BE-37FC54ADFEB9}" srcOrd="0" destOrd="0" presId="urn:microsoft.com/office/officeart/2005/8/layout/hierarchy1"/>
    <dgm:cxn modelId="{EB9EF269-A8B8-4AA0-AF9F-165B9E9714F0}" srcId="{913C96DA-D840-43F1-858B-31AA443EB96C}" destId="{6090E854-4D8A-4E36-8DE4-E2724EDF6E08}" srcOrd="1" destOrd="0" parTransId="{91FCD1D5-F46A-4EF9-B3B3-C5BFB935A3F9}" sibTransId="{20DEFFEF-FBE2-4307-A7C8-D1E8D4C59649}"/>
    <dgm:cxn modelId="{402BC175-D32F-4184-8B09-BA7F2C026E18}" srcId="{913C96DA-D840-43F1-858B-31AA443EB96C}" destId="{01B464F7-D2E4-4EF0-98BF-578ED9E0F151}" srcOrd="0" destOrd="0" parTransId="{D1AFB28A-0F6E-4D0D-A8EE-D5635920FBC0}" sibTransId="{406D77E0-6FF0-4204-93F1-5B8BFC6A14FC}"/>
    <dgm:cxn modelId="{AAAB2682-A5C5-47EB-8EF1-2D868FE93476}" type="presOf" srcId="{6090E854-4D8A-4E36-8DE4-E2724EDF6E08}" destId="{F51F59AE-E3A0-44B7-9A95-1EF5F91D85BA}" srcOrd="0" destOrd="0" presId="urn:microsoft.com/office/officeart/2005/8/layout/hierarchy1"/>
    <dgm:cxn modelId="{1016D8B6-2966-45DB-8B19-DCAF02920C58}" type="presOf" srcId="{01B464F7-D2E4-4EF0-98BF-578ED9E0F151}" destId="{4422472C-C870-4DA8-8290-00C44584B6E8}" srcOrd="0" destOrd="0" presId="urn:microsoft.com/office/officeart/2005/8/layout/hierarchy1"/>
    <dgm:cxn modelId="{9AC01DD9-B281-4870-A681-F6D5CD890569}" type="presOf" srcId="{6735C152-7EBA-49BE-BFC2-A636C8720441}" destId="{7AE74B25-CCD4-4177-A4E9-D109CC32DA15}" srcOrd="0" destOrd="0" presId="urn:microsoft.com/office/officeart/2005/8/layout/hierarchy1"/>
    <dgm:cxn modelId="{A9F11AF4-B784-4564-A938-53B0D5D09615}" srcId="{913C96DA-D840-43F1-858B-31AA443EB96C}" destId="{6735C152-7EBA-49BE-BFC2-A636C8720441}" srcOrd="2" destOrd="0" parTransId="{9ED0889F-189A-4984-B894-1FC29ED12A9F}" sibTransId="{FEF7E031-25B9-49C8-9043-0AB6093D6B79}"/>
    <dgm:cxn modelId="{030BCCEA-6D3D-4C49-A133-F98AB5A34C8D}" type="presParOf" srcId="{0CF1366A-B69E-4446-89BE-37FC54ADFEB9}" destId="{FEB0ED05-630E-4E20-84F8-CE208A1CE9B4}" srcOrd="0" destOrd="0" presId="urn:microsoft.com/office/officeart/2005/8/layout/hierarchy1"/>
    <dgm:cxn modelId="{B1A7D076-B916-49AC-9D83-CD81415A0DCB}" type="presParOf" srcId="{FEB0ED05-630E-4E20-84F8-CE208A1CE9B4}" destId="{D8A887DB-4B7C-463E-AE7D-9417AFA62ABE}" srcOrd="0" destOrd="0" presId="urn:microsoft.com/office/officeart/2005/8/layout/hierarchy1"/>
    <dgm:cxn modelId="{301E9C8C-BB9F-48F8-B34F-B17CEF0D5DA2}" type="presParOf" srcId="{D8A887DB-4B7C-463E-AE7D-9417AFA62ABE}" destId="{F4916C95-EE3B-44DE-BE6B-4199B09AFCE1}" srcOrd="0" destOrd="0" presId="urn:microsoft.com/office/officeart/2005/8/layout/hierarchy1"/>
    <dgm:cxn modelId="{88C7A6FE-2095-4830-8AE4-E3B2CB5E9B07}" type="presParOf" srcId="{D8A887DB-4B7C-463E-AE7D-9417AFA62ABE}" destId="{4422472C-C870-4DA8-8290-00C44584B6E8}" srcOrd="1" destOrd="0" presId="urn:microsoft.com/office/officeart/2005/8/layout/hierarchy1"/>
    <dgm:cxn modelId="{AF0D95FA-0317-4F4C-905D-2D642CF71C39}" type="presParOf" srcId="{FEB0ED05-630E-4E20-84F8-CE208A1CE9B4}" destId="{085D1AB7-6D96-4625-9FFC-01709C6340F4}" srcOrd="1" destOrd="0" presId="urn:microsoft.com/office/officeart/2005/8/layout/hierarchy1"/>
    <dgm:cxn modelId="{22684CC1-3C12-4755-B22A-3C14CD7C6820}" type="presParOf" srcId="{0CF1366A-B69E-4446-89BE-37FC54ADFEB9}" destId="{813B8EF9-8F4D-4425-9366-75B8F02C3652}" srcOrd="1" destOrd="0" presId="urn:microsoft.com/office/officeart/2005/8/layout/hierarchy1"/>
    <dgm:cxn modelId="{8204FD29-B8C5-46F3-BD78-307677C20B0A}" type="presParOf" srcId="{813B8EF9-8F4D-4425-9366-75B8F02C3652}" destId="{4BA78E69-E2C3-4642-BFE7-FA3E8B0DF8C7}" srcOrd="0" destOrd="0" presId="urn:microsoft.com/office/officeart/2005/8/layout/hierarchy1"/>
    <dgm:cxn modelId="{1D49E5FD-1C5A-4969-926A-00C4E6902F0D}" type="presParOf" srcId="{4BA78E69-E2C3-4642-BFE7-FA3E8B0DF8C7}" destId="{51C4245E-CBC6-414C-99DD-6605D7D0FA23}" srcOrd="0" destOrd="0" presId="urn:microsoft.com/office/officeart/2005/8/layout/hierarchy1"/>
    <dgm:cxn modelId="{62F0313A-DD28-48FF-A14B-E51DF654E6BA}" type="presParOf" srcId="{4BA78E69-E2C3-4642-BFE7-FA3E8B0DF8C7}" destId="{F51F59AE-E3A0-44B7-9A95-1EF5F91D85BA}" srcOrd="1" destOrd="0" presId="urn:microsoft.com/office/officeart/2005/8/layout/hierarchy1"/>
    <dgm:cxn modelId="{CF536A3A-0799-40C2-8421-34A7B1466901}" type="presParOf" srcId="{813B8EF9-8F4D-4425-9366-75B8F02C3652}" destId="{F23C67A6-43CF-4390-A5C3-852AFE58D982}" srcOrd="1" destOrd="0" presId="urn:microsoft.com/office/officeart/2005/8/layout/hierarchy1"/>
    <dgm:cxn modelId="{E2F5BB7B-35DE-4BC3-AF1F-6819E13317A9}" type="presParOf" srcId="{0CF1366A-B69E-4446-89BE-37FC54ADFEB9}" destId="{E3AD2261-C4CF-4B72-BC4F-61E01495A33A}" srcOrd="2" destOrd="0" presId="urn:microsoft.com/office/officeart/2005/8/layout/hierarchy1"/>
    <dgm:cxn modelId="{BF4E49E7-97B8-462B-B815-36280C462E84}" type="presParOf" srcId="{E3AD2261-C4CF-4B72-BC4F-61E01495A33A}" destId="{586048A6-9B74-44B2-B604-97CC518A750E}" srcOrd="0" destOrd="0" presId="urn:microsoft.com/office/officeart/2005/8/layout/hierarchy1"/>
    <dgm:cxn modelId="{A1E9F47C-B52F-4767-BB63-4B27ACD7C18A}" type="presParOf" srcId="{586048A6-9B74-44B2-B604-97CC518A750E}" destId="{E5F4C3B6-5A04-405E-967E-D5C1A02EB96E}" srcOrd="0" destOrd="0" presId="urn:microsoft.com/office/officeart/2005/8/layout/hierarchy1"/>
    <dgm:cxn modelId="{31301809-1014-48C5-B160-298E9C5B1849}" type="presParOf" srcId="{586048A6-9B74-44B2-B604-97CC518A750E}" destId="{7AE74B25-CCD4-4177-A4E9-D109CC32DA15}" srcOrd="1" destOrd="0" presId="urn:microsoft.com/office/officeart/2005/8/layout/hierarchy1"/>
    <dgm:cxn modelId="{FC50041F-0676-4CCA-95B3-EBC62C442901}" type="presParOf" srcId="{E3AD2261-C4CF-4B72-BC4F-61E01495A33A}" destId="{9B8D2050-B9E2-4710-A8C0-8C26943207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16C95-EE3B-44DE-BE6B-4199B09AFCE1}">
      <dsp:nvSpPr>
        <dsp:cNvPr id="0" name=""/>
        <dsp:cNvSpPr/>
      </dsp:nvSpPr>
      <dsp:spPr>
        <a:xfrm>
          <a:off x="0" y="662041"/>
          <a:ext cx="2701230" cy="1715281"/>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422472C-C870-4DA8-8290-00C44584B6E8}">
      <dsp:nvSpPr>
        <dsp:cNvPr id="0" name=""/>
        <dsp:cNvSpPr/>
      </dsp:nvSpPr>
      <dsp:spPr>
        <a:xfrm>
          <a:off x="300136" y="947171"/>
          <a:ext cx="2701230" cy="1715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service ministry of a deacon may take many forms.  </a:t>
          </a:r>
        </a:p>
      </dsp:txBody>
      <dsp:txXfrm>
        <a:off x="350375" y="997410"/>
        <a:ext cx="2600752" cy="1614803"/>
      </dsp:txXfrm>
    </dsp:sp>
    <dsp:sp modelId="{51C4245E-CBC6-414C-99DD-6605D7D0FA23}">
      <dsp:nvSpPr>
        <dsp:cNvPr id="0" name=""/>
        <dsp:cNvSpPr/>
      </dsp:nvSpPr>
      <dsp:spPr>
        <a:xfrm>
          <a:off x="3301503" y="662041"/>
          <a:ext cx="2701230" cy="1715281"/>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1F59AE-E3A0-44B7-9A95-1EF5F91D85BA}">
      <dsp:nvSpPr>
        <dsp:cNvPr id="0" name=""/>
        <dsp:cNvSpPr/>
      </dsp:nvSpPr>
      <dsp:spPr>
        <a:xfrm>
          <a:off x="3601640" y="947171"/>
          <a:ext cx="2701230" cy="1715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Most deacons serve in parish ministry, primarily working with the pastor and parish staff.  </a:t>
          </a:r>
        </a:p>
      </dsp:txBody>
      <dsp:txXfrm>
        <a:off x="3651879" y="997410"/>
        <a:ext cx="2600752" cy="1614803"/>
      </dsp:txXfrm>
    </dsp:sp>
    <dsp:sp modelId="{E5F4C3B6-5A04-405E-967E-D5C1A02EB96E}">
      <dsp:nvSpPr>
        <dsp:cNvPr id="0" name=""/>
        <dsp:cNvSpPr/>
      </dsp:nvSpPr>
      <dsp:spPr>
        <a:xfrm>
          <a:off x="6603007" y="662041"/>
          <a:ext cx="2701230" cy="1715281"/>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E74B25-CCD4-4177-A4E9-D109CC32DA15}">
      <dsp:nvSpPr>
        <dsp:cNvPr id="0" name=""/>
        <dsp:cNvSpPr/>
      </dsp:nvSpPr>
      <dsp:spPr>
        <a:xfrm>
          <a:off x="6903144" y="947171"/>
          <a:ext cx="2701230" cy="1715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deacon should call others to ministry by his witness and his example.</a:t>
          </a:r>
        </a:p>
      </dsp:txBody>
      <dsp:txXfrm>
        <a:off x="6953383" y="997410"/>
        <a:ext cx="2600752" cy="16148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367"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456" y="2"/>
            <a:ext cx="3037366" cy="466088"/>
          </a:xfrm>
          <a:prstGeom prst="rect">
            <a:avLst/>
          </a:prstGeom>
        </p:spPr>
        <p:txBody>
          <a:bodyPr vert="horz" lIns="91294" tIns="45647" rIns="91294" bIns="45647" rtlCol="0"/>
          <a:lstStyle>
            <a:lvl1pPr algn="r">
              <a:defRPr sz="1200"/>
            </a:lvl1pPr>
          </a:lstStyle>
          <a:p>
            <a:fld id="{5490E07F-ACD1-434E-82A6-695550684F2F}" type="datetimeFigureOut">
              <a:rPr lang="en-US" smtClean="0"/>
              <a:t>4/12/2023</a:t>
            </a:fld>
            <a:endParaRPr lang="en-US"/>
          </a:p>
        </p:txBody>
      </p:sp>
      <p:sp>
        <p:nvSpPr>
          <p:cNvPr id="4" name="Footer Placeholder 3"/>
          <p:cNvSpPr>
            <a:spLocks noGrp="1"/>
          </p:cNvSpPr>
          <p:nvPr>
            <p:ph type="ftr" sz="quarter" idx="2"/>
          </p:nvPr>
        </p:nvSpPr>
        <p:spPr>
          <a:xfrm>
            <a:off x="0" y="8830313"/>
            <a:ext cx="3037367"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3"/>
            <a:ext cx="3037366" cy="466088"/>
          </a:xfrm>
          <a:prstGeom prst="rect">
            <a:avLst/>
          </a:prstGeom>
        </p:spPr>
        <p:txBody>
          <a:bodyPr vert="horz" lIns="91294" tIns="45647" rIns="91294" bIns="45647" rtlCol="0" anchor="b"/>
          <a:lstStyle>
            <a:lvl1pPr algn="r">
              <a:defRPr sz="1200"/>
            </a:lvl1pPr>
          </a:lstStyle>
          <a:p>
            <a:fld id="{68B03714-B6EB-4506-88FD-91DF6A119F86}" type="slidenum">
              <a:rPr lang="en-US" smtClean="0"/>
              <a:t>‹#›</a:t>
            </a:fld>
            <a:endParaRPr lang="en-US"/>
          </a:p>
        </p:txBody>
      </p:sp>
    </p:spTree>
    <p:extLst>
      <p:ext uri="{BB962C8B-B14F-4D97-AF65-F5344CB8AC3E}">
        <p14:creationId xmlns:p14="http://schemas.microsoft.com/office/powerpoint/2010/main" val="148080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347" tIns="46674" rIns="93347" bIns="46674"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347" tIns="46674" rIns="93347" bIns="46674" rtlCol="0"/>
          <a:lstStyle>
            <a:lvl1pPr algn="r">
              <a:defRPr sz="1200"/>
            </a:lvl1pPr>
          </a:lstStyle>
          <a:p>
            <a:fld id="{410AFC7D-CC4A-42A7-9040-00C0E7976691}" type="datetimeFigureOut">
              <a:rPr lang="en-US" smtClean="0"/>
              <a:t>4/12/2023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347" tIns="46674" rIns="93347" bIns="46674"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347" tIns="46674" rIns="93347" bIns="466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347" tIns="46674" rIns="93347" bIns="4667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347" tIns="46674" rIns="93347" bIns="46674" rtlCol="0" anchor="b"/>
          <a:lstStyle>
            <a:lvl1pPr algn="r">
              <a:defRPr sz="1200"/>
            </a:lvl1pPr>
          </a:lstStyle>
          <a:p>
            <a:fld id="{0A201087-4F01-479D-B134-1BA53B6A949B}" type="slidenum">
              <a:rPr lang="en-US" smtClean="0"/>
              <a:t>‹#›</a:t>
            </a:fld>
            <a:endParaRPr lang="en-US"/>
          </a:p>
        </p:txBody>
      </p:sp>
    </p:spTree>
    <p:extLst>
      <p:ext uri="{BB962C8B-B14F-4D97-AF65-F5344CB8AC3E}">
        <p14:creationId xmlns:p14="http://schemas.microsoft.com/office/powerpoint/2010/main" val="34646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all called to a holy life. But it is not about you. It is about a calling and the grace bestowed on us before time began.</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a:t>
            </a:fld>
            <a:endParaRPr lang="en-US"/>
          </a:p>
        </p:txBody>
      </p:sp>
    </p:spTree>
    <p:extLst>
      <p:ext uri="{BB962C8B-B14F-4D97-AF65-F5344CB8AC3E}">
        <p14:creationId xmlns:p14="http://schemas.microsoft.com/office/powerpoint/2010/main" val="358436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a:t>
            </a:r>
            <a:r>
              <a:rPr lang="en-US" baseline="0" dirty="0"/>
              <a:t> one of us has been </a:t>
            </a:r>
            <a:r>
              <a:rPr lang="en-US" dirty="0"/>
              <a:t>sent.</a:t>
            </a:r>
            <a:r>
              <a:rPr lang="en-US" baseline="0" dirty="0"/>
              <a:t> How will each of us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(Luke 6:44) “For every tree is known by its fruit.’ So…”go and bear fruit</a:t>
            </a:r>
            <a:r>
              <a:rPr lang="en-US" baseline="0" dirty="0"/>
              <a:t> that will remain.”</a:t>
            </a:r>
            <a:endParaRPr lang="en-US" dirty="0"/>
          </a:p>
          <a:p>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17</a:t>
            </a:fld>
            <a:endParaRPr lang="en-US"/>
          </a:p>
        </p:txBody>
      </p:sp>
    </p:spTree>
    <p:extLst>
      <p:ext uri="{BB962C8B-B14F-4D97-AF65-F5344CB8AC3E}">
        <p14:creationId xmlns:p14="http://schemas.microsoft.com/office/powerpoint/2010/main" val="133656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 Deacon is present at the Liturgy of the Mass, he is the one who proclaims the Gospel. </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7</a:t>
            </a:fld>
            <a:endParaRPr lang="en-US"/>
          </a:p>
        </p:txBody>
      </p:sp>
    </p:spTree>
    <p:extLst>
      <p:ext uri="{BB962C8B-B14F-4D97-AF65-F5344CB8AC3E}">
        <p14:creationId xmlns:p14="http://schemas.microsoft.com/office/powerpoint/2010/main" val="371254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enthused as one may be, you can’t do everything yourself.</a:t>
            </a:r>
            <a:r>
              <a:rPr lang="en-US" baseline="0" dirty="0"/>
              <a:t> A Deacon is called to work among those in your parish and community.</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8</a:t>
            </a:fld>
            <a:endParaRPr lang="en-US"/>
          </a:p>
        </p:txBody>
      </p:sp>
    </p:spTree>
    <p:extLst>
      <p:ext uri="{BB962C8B-B14F-4D97-AF65-F5344CB8AC3E}">
        <p14:creationId xmlns:p14="http://schemas.microsoft.com/office/powerpoint/2010/main" val="2512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deacons,</a:t>
            </a:r>
            <a:r>
              <a:rPr lang="en-US" baseline="0" dirty="0"/>
              <a:t> we are called to promote the answer to the call to the priesthood. The vocations are out there and we must do our part to assist in the discernment of those men who may have questions to their priestly calling.</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9</a:t>
            </a:fld>
            <a:endParaRPr lang="en-US"/>
          </a:p>
        </p:txBody>
      </p:sp>
    </p:spTree>
    <p:extLst>
      <p:ext uri="{BB962C8B-B14F-4D97-AF65-F5344CB8AC3E}">
        <p14:creationId xmlns:p14="http://schemas.microsoft.com/office/powerpoint/2010/main" val="318854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Munera</a:t>
            </a:r>
            <a:r>
              <a:rPr lang="en-US" baseline="0" dirty="0"/>
              <a:t> – service or action for the benefit of the people</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10</a:t>
            </a:fld>
            <a:endParaRPr lang="en-US"/>
          </a:p>
        </p:txBody>
      </p:sp>
    </p:spTree>
    <p:extLst>
      <p:ext uri="{BB962C8B-B14F-4D97-AF65-F5344CB8AC3E}">
        <p14:creationId xmlns:p14="http://schemas.microsoft.com/office/powerpoint/2010/main" val="140786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Deacons do not hear confessions, but in working with the faithful, you will hear some confessions, whether you like it or not. You just can’t give absolution.</a:t>
            </a:r>
          </a:p>
          <a:p>
            <a:r>
              <a:rPr lang="en-US" dirty="0"/>
              <a:t>SACRAMENTALS: Roman Catholic Church. an action, as the sign of the cross, a ceremony resembling a sacrament, or a sacred object, regarded as being instituted by the church rather than by Christ and serving as a means of receiving sanctifying grace. Could Deacons be considered </a:t>
            </a:r>
            <a:r>
              <a:rPr lang="en-US" dirty="0" err="1"/>
              <a:t>Sacramentals</a:t>
            </a:r>
            <a:r>
              <a:rPr lang="en-US" dirty="0"/>
              <a:t>?</a:t>
            </a:r>
          </a:p>
        </p:txBody>
      </p:sp>
      <p:sp>
        <p:nvSpPr>
          <p:cNvPr id="4" name="Slide Number Placeholder 3"/>
          <p:cNvSpPr>
            <a:spLocks noGrp="1"/>
          </p:cNvSpPr>
          <p:nvPr>
            <p:ph type="sldNum" sz="quarter" idx="10"/>
          </p:nvPr>
        </p:nvSpPr>
        <p:spPr/>
        <p:txBody>
          <a:bodyPr/>
          <a:lstStyle/>
          <a:p>
            <a:fld id="{0A201087-4F01-479D-B134-1BA53B6A949B}" type="slidenum">
              <a:rPr lang="en-US" smtClean="0"/>
              <a:t>11</a:t>
            </a:fld>
            <a:endParaRPr lang="en-US"/>
          </a:p>
        </p:txBody>
      </p:sp>
    </p:spTree>
    <p:extLst>
      <p:ext uri="{BB962C8B-B14F-4D97-AF65-F5344CB8AC3E}">
        <p14:creationId xmlns:p14="http://schemas.microsoft.com/office/powerpoint/2010/main" val="14509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are visible</a:t>
            </a:r>
            <a:r>
              <a:rPr lang="en-US" baseline="0" dirty="0"/>
              <a:t> in your liturgical ministry, you will be “watched” anywhere and everywhere you go. As all Christians, we are not called to “practice our faith”, we are called to live it.</a:t>
            </a:r>
          </a:p>
          <a:p>
            <a:r>
              <a:rPr lang="en-US" baseline="0" dirty="0"/>
              <a:t>And so as Deacon, it is not what you “do”; it becomes who you are…in all things. </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12</a:t>
            </a:fld>
            <a:endParaRPr lang="en-US"/>
          </a:p>
        </p:txBody>
      </p:sp>
    </p:spTree>
    <p:extLst>
      <p:ext uri="{BB962C8B-B14F-4D97-AF65-F5344CB8AC3E}">
        <p14:creationId xmlns:p14="http://schemas.microsoft.com/office/powerpoint/2010/main" val="64807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called to this: Matthew 25: 34-40 THE JUDGMENT OF THE NATIONS</a:t>
            </a:r>
          </a:p>
          <a:p>
            <a:r>
              <a:rPr lang="en-US" baseline="0" dirty="0"/>
              <a:t>“Whatever you did for one these least brothers of mine, you did for me.”</a:t>
            </a:r>
          </a:p>
          <a:p>
            <a:r>
              <a:rPr lang="en-US" baseline="0" dirty="0"/>
              <a:t>CCC1829: The fruits of Charity are joy, peace, and mercy; charity demands beneficence and fraternal correction; it is benevolence; it fosters reciprocity and remains disinterested and generous; it is friendship and communion: </a:t>
            </a:r>
            <a:r>
              <a:rPr lang="en-US" i="1" baseline="0" dirty="0"/>
              <a:t>“Love is itself the fulfillment of all our works. </a:t>
            </a:r>
            <a:r>
              <a:rPr lang="en-US" b="1" i="1" u="sng" baseline="0" dirty="0"/>
              <a:t>There</a:t>
            </a:r>
            <a:r>
              <a:rPr lang="en-US" i="1" baseline="0" dirty="0"/>
              <a:t> is the goal; that is why we run: we run toward it, and once we reach it, in it we shall find rest.”</a:t>
            </a:r>
            <a:endParaRPr lang="en-US" baseline="0" dirty="0"/>
          </a:p>
          <a:p>
            <a:r>
              <a:rPr lang="en-US" baseline="0" dirty="0"/>
              <a:t>When Blessed Mother Teresa was asked why she did what she did in caring for the those in Calcutta she said, referring to this passage from Matthew’s Gospel, she said, “You Did It For Me.”</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13</a:t>
            </a:fld>
            <a:endParaRPr lang="en-US"/>
          </a:p>
        </p:txBody>
      </p:sp>
    </p:spTree>
    <p:extLst>
      <p:ext uri="{BB962C8B-B14F-4D97-AF65-F5344CB8AC3E}">
        <p14:creationId xmlns:p14="http://schemas.microsoft.com/office/powerpoint/2010/main" val="92355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So…how</a:t>
            </a:r>
            <a:r>
              <a:rPr lang="en-US" baseline="0" dirty="0"/>
              <a:t> can we possibly listen to be open to this vocational calling? PRAYER; p</a:t>
            </a:r>
            <a:r>
              <a:rPr lang="en-US" dirty="0"/>
              <a:t>rayer is so</a:t>
            </a:r>
            <a:r>
              <a:rPr lang="en-US" baseline="0" dirty="0"/>
              <a:t> important…in all things.</a:t>
            </a:r>
          </a:p>
          <a:p>
            <a:r>
              <a:rPr lang="en-US" baseline="0" dirty="0"/>
              <a:t>One of the prayers that my wife and I pray each morning is this one.</a:t>
            </a:r>
            <a:endParaRPr lang="en-US" dirty="0"/>
          </a:p>
        </p:txBody>
      </p:sp>
      <p:sp>
        <p:nvSpPr>
          <p:cNvPr id="4" name="Slide Number Placeholder 3"/>
          <p:cNvSpPr>
            <a:spLocks noGrp="1"/>
          </p:cNvSpPr>
          <p:nvPr>
            <p:ph type="sldNum" sz="quarter" idx="10"/>
          </p:nvPr>
        </p:nvSpPr>
        <p:spPr/>
        <p:txBody>
          <a:bodyPr/>
          <a:lstStyle/>
          <a:p>
            <a:fld id="{0A201087-4F01-479D-B134-1BA53B6A949B}" type="slidenum">
              <a:rPr lang="en-US" smtClean="0"/>
              <a:t>16</a:t>
            </a:fld>
            <a:endParaRPr lang="en-US"/>
          </a:p>
        </p:txBody>
      </p:sp>
    </p:spTree>
    <p:extLst>
      <p:ext uri="{BB962C8B-B14F-4D97-AF65-F5344CB8AC3E}">
        <p14:creationId xmlns:p14="http://schemas.microsoft.com/office/powerpoint/2010/main" val="410026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CEDF2E-A225-4ACD-8338-EA9F92EB860D}" type="datetimeFigureOut">
              <a:rPr lang="en-US" smtClean="0"/>
              <a:t>4/12/2023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68311CD-1D63-47BF-ACA1-3213189DD3A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937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EDF2E-A225-4ACD-8338-EA9F92EB860D}"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11CD-1D63-47BF-ACA1-3213189DD3A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911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EDF2E-A225-4ACD-8338-EA9F92EB860D}"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11CD-1D63-47BF-ACA1-3213189DD3A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20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EDF2E-A225-4ACD-8338-EA9F92EB860D}"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11CD-1D63-47BF-ACA1-3213189DD3A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151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EDF2E-A225-4ACD-8338-EA9F92EB860D}"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11CD-1D63-47BF-ACA1-3213189DD3A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839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EDF2E-A225-4ACD-8338-EA9F92EB860D}"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311CD-1D63-47BF-ACA1-3213189DD3A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873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CEDF2E-A225-4ACD-8338-EA9F92EB860D}"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311CD-1D63-47BF-ACA1-3213189DD3A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318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CEDF2E-A225-4ACD-8338-EA9F92EB860D}"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311CD-1D63-47BF-ACA1-3213189DD3A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754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EDF2E-A225-4ACD-8338-EA9F92EB860D}"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311CD-1D63-47BF-ACA1-3213189DD3A4}" type="slidenum">
              <a:rPr lang="en-US" smtClean="0"/>
              <a:t>‹#›</a:t>
            </a:fld>
            <a:endParaRPr lang="en-US"/>
          </a:p>
        </p:txBody>
      </p:sp>
    </p:spTree>
    <p:extLst>
      <p:ext uri="{BB962C8B-B14F-4D97-AF65-F5344CB8AC3E}">
        <p14:creationId xmlns:p14="http://schemas.microsoft.com/office/powerpoint/2010/main" val="192291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EDF2E-A225-4ACD-8338-EA9F92EB860D}"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311CD-1D63-47BF-ACA1-3213189DD3A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448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9CEDF2E-A225-4ACD-8338-EA9F92EB860D}" type="datetimeFigureOut">
              <a:rPr lang="en-US" smtClean="0"/>
              <a:t>4/12/2023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68311CD-1D63-47BF-ACA1-3213189DD3A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495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9CEDF2E-A225-4ACD-8338-EA9F92EB860D}" type="datetimeFigureOut">
              <a:rPr lang="en-US" smtClean="0"/>
              <a:t>4/12/2023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68311CD-1D63-47BF-ACA1-3213189DD3A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8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a:spLocks noGrp="1"/>
          </p:cNvSpPr>
          <p:nvPr>
            <p:ph type="ctrTitle"/>
          </p:nvPr>
        </p:nvSpPr>
        <p:spPr>
          <a:xfrm>
            <a:off x="1964987" y="802298"/>
            <a:ext cx="9089865" cy="3822329"/>
          </a:xfrm>
        </p:spPr>
        <p:txBody>
          <a:bodyPr>
            <a:normAutofit/>
          </a:bodyPr>
          <a:lstStyle/>
          <a:p>
            <a:r>
              <a:rPr lang="en-US" b="1">
                <a:latin typeface="+mn-lt"/>
              </a:rPr>
              <a:t>Diaconal Ministry</a:t>
            </a:r>
          </a:p>
        </p:txBody>
      </p:sp>
      <p:sp>
        <p:nvSpPr>
          <p:cNvPr id="5" name="Content Placeholder 4"/>
          <p:cNvSpPr>
            <a:spLocks noGrp="1"/>
          </p:cNvSpPr>
          <p:nvPr>
            <p:ph type="subTitle" idx="1"/>
          </p:nvPr>
        </p:nvSpPr>
        <p:spPr>
          <a:xfrm>
            <a:off x="1964988" y="4941662"/>
            <a:ext cx="9089864" cy="977621"/>
          </a:xfrm>
        </p:spPr>
        <p:txBody>
          <a:bodyPr>
            <a:normAutofit/>
          </a:bodyPr>
          <a:lstStyle/>
          <a:p>
            <a:pPr marL="0" indent="0">
              <a:lnSpc>
                <a:spcPct val="110000"/>
              </a:lnSpc>
              <a:buNone/>
            </a:pPr>
            <a:r>
              <a:rPr lang="en-US" sz="1500" b="1"/>
              <a:t>“He saved us and called us to a holy life, not according to our works but according to his own design and the grace bestowed on us in Christ Jesus before time began. </a:t>
            </a:r>
            <a:r>
              <a:rPr lang="en-US" sz="1500"/>
              <a:t>(2 Timothy 1:9)</a:t>
            </a:r>
          </a:p>
        </p:txBody>
      </p:sp>
      <p:cxnSp>
        <p:nvCxnSpPr>
          <p:cNvPr id="14" name="Straight Connector 13">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48447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3"/>
          <p:cNvSpPr>
            <a:spLocks noGrp="1"/>
          </p:cNvSpPr>
          <p:nvPr>
            <p:ph type="title"/>
          </p:nvPr>
        </p:nvSpPr>
        <p:spPr>
          <a:xfrm>
            <a:off x="1451580" y="804520"/>
            <a:ext cx="4176511" cy="1049235"/>
          </a:xfrm>
        </p:spPr>
        <p:txBody>
          <a:bodyPr vert="horz" lIns="91440" tIns="45720" rIns="91440" bIns="45720" rtlCol="0" anchor="t">
            <a:normAutofit/>
          </a:bodyPr>
          <a:lstStyle/>
          <a:p>
            <a:r>
              <a:rPr lang="en-US"/>
              <a:t>Diaconal Ministry</a:t>
            </a:r>
          </a:p>
        </p:txBody>
      </p:sp>
      <p:sp>
        <p:nvSpPr>
          <p:cNvPr id="46" name="Rectangle 4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Content Placeholder 4"/>
          <p:cNvSpPr>
            <a:spLocks noGrp="1"/>
          </p:cNvSpPr>
          <p:nvPr>
            <p:ph sz="half" idx="1"/>
          </p:nvPr>
        </p:nvSpPr>
        <p:spPr>
          <a:xfrm>
            <a:off x="1451581" y="2015732"/>
            <a:ext cx="4172212" cy="3450613"/>
          </a:xfrm>
        </p:spPr>
        <p:txBody>
          <a:bodyPr vert="horz" lIns="91440" tIns="45720" rIns="91440" bIns="45720" rtlCol="0" anchor="t">
            <a:normAutofit/>
          </a:bodyPr>
          <a:lstStyle/>
          <a:p>
            <a:pPr marL="0"/>
            <a:r>
              <a:rPr lang="en-US"/>
              <a:t>The deacon participates in the threefold “diakonia” (ministry of service) of Jesus Christ</a:t>
            </a:r>
          </a:p>
          <a:p>
            <a:pPr marL="514350"/>
            <a:r>
              <a:rPr lang="en-US"/>
              <a:t>Liturgy </a:t>
            </a:r>
          </a:p>
          <a:p>
            <a:pPr marL="514350"/>
            <a:r>
              <a:rPr lang="en-US"/>
              <a:t>Word</a:t>
            </a:r>
          </a:p>
          <a:p>
            <a:pPr marL="514350"/>
            <a:r>
              <a:rPr lang="en-US"/>
              <a:t>Charity </a:t>
            </a:r>
          </a:p>
          <a:p>
            <a:pPr marL="0"/>
            <a:endParaRPr lang="en-US" dirty="0"/>
          </a:p>
        </p:txBody>
      </p:sp>
      <p:pic>
        <p:nvPicPr>
          <p:cNvPr id="6" name="Content Placeholder 5" descr="A group of people standing in a room&#10;&#10;Description automatically generated">
            <a:extLst>
              <a:ext uri="{FF2B5EF4-FFF2-40B4-BE49-F238E27FC236}">
                <a16:creationId xmlns:a16="http://schemas.microsoft.com/office/drawing/2014/main" id="{8BB4F487-FB0F-49A7-B0E3-94E1FE28A0E1}"/>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440" r="-1" b="-1"/>
          <a:stretch/>
        </p:blipFill>
        <p:spPr>
          <a:xfrm>
            <a:off x="6094411" y="1740805"/>
            <a:ext cx="4960442" cy="2790318"/>
          </a:xfrm>
          <a:prstGeom prst="rect">
            <a:avLst/>
          </a:prstGeom>
        </p:spPr>
      </p:pic>
      <p:pic>
        <p:nvPicPr>
          <p:cNvPr id="48" name="Picture 4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4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pa setting of candles">
            <a:extLst>
              <a:ext uri="{FF2B5EF4-FFF2-40B4-BE49-F238E27FC236}">
                <a16:creationId xmlns:a16="http://schemas.microsoft.com/office/drawing/2014/main" id="{1C81C004-1464-2C99-F5BA-2C599D95D084}"/>
              </a:ext>
            </a:extLst>
          </p:cNvPr>
          <p:cNvPicPr>
            <a:picLocks noChangeAspect="1"/>
          </p:cNvPicPr>
          <p:nvPr/>
        </p:nvPicPr>
        <p:blipFill rotWithShape="1">
          <a:blip r:embed="rId3">
            <a:duotone>
              <a:schemeClr val="bg2">
                <a:shade val="45000"/>
                <a:satMod val="135000"/>
              </a:schemeClr>
              <a:prstClr val="white"/>
            </a:duotone>
            <a:alphaModFix amt="50000"/>
          </a:blip>
          <a:srcRect t="5038" r="-1" b="10373"/>
          <a:stretch/>
        </p:blipFill>
        <p:spPr>
          <a:xfrm>
            <a:off x="305" y="10"/>
            <a:ext cx="12191695" cy="6857990"/>
          </a:xfrm>
          <a:prstGeom prst="rect">
            <a:avLst/>
          </a:prstGeom>
        </p:spPr>
      </p:pic>
      <p:cxnSp>
        <p:nvCxnSpPr>
          <p:cNvPr id="18" name="Straight Connector 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b="1" dirty="0"/>
              <a:t>Ministry of the liturgy</a:t>
            </a:r>
            <a:endParaRPr lang="en-US" dirty="0"/>
          </a:p>
        </p:txBody>
      </p:sp>
      <p:sp>
        <p:nvSpPr>
          <p:cNvPr id="20" name="Rectangle 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pPr marL="0" indent="0">
              <a:buNone/>
            </a:pPr>
            <a:r>
              <a:rPr lang="en-US" b="1" dirty="0"/>
              <a:t>Diaconal Tasks</a:t>
            </a:r>
            <a:endParaRPr lang="en-US" b="1"/>
          </a:p>
          <a:p>
            <a:pPr lvl="1"/>
            <a:r>
              <a:rPr lang="en-US"/>
              <a:t>Administer Baptism solemnly</a:t>
            </a:r>
          </a:p>
          <a:p>
            <a:pPr lvl="1"/>
            <a:r>
              <a:rPr lang="en-US"/>
              <a:t>Reserve and distribute the Eucharist</a:t>
            </a:r>
          </a:p>
          <a:p>
            <a:pPr lvl="1"/>
            <a:r>
              <a:rPr lang="en-US"/>
              <a:t>Assist at and bless Marriages in the name of the Church</a:t>
            </a:r>
          </a:p>
          <a:p>
            <a:pPr lvl="1"/>
            <a:r>
              <a:rPr lang="en-US"/>
              <a:t>Take Viaticum to the dying</a:t>
            </a:r>
          </a:p>
          <a:p>
            <a:pPr lvl="1"/>
            <a:r>
              <a:rPr lang="en-US"/>
              <a:t>Preside over the worship and the prayer of the faithful</a:t>
            </a:r>
          </a:p>
          <a:p>
            <a:pPr lvl="1"/>
            <a:r>
              <a:rPr lang="en-US"/>
              <a:t>Administer sacramentals</a:t>
            </a:r>
          </a:p>
          <a:p>
            <a:pPr lvl="1"/>
            <a:r>
              <a:rPr lang="en-US"/>
              <a:t>Officiate at funerals and burial services</a:t>
            </a:r>
          </a:p>
        </p:txBody>
      </p:sp>
      <p:pic>
        <p:nvPicPr>
          <p:cNvPr id="22" name="Picture 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5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ne in a crowd">
            <a:extLst>
              <a:ext uri="{FF2B5EF4-FFF2-40B4-BE49-F238E27FC236}">
                <a16:creationId xmlns:a16="http://schemas.microsoft.com/office/drawing/2014/main" id="{EB0C8E0D-9804-B46C-5D0D-1E6AE0DFA3C9}"/>
              </a:ext>
            </a:extLst>
          </p:cNvPr>
          <p:cNvPicPr>
            <a:picLocks noChangeAspect="1"/>
          </p:cNvPicPr>
          <p:nvPr/>
        </p:nvPicPr>
        <p:blipFill rotWithShape="1">
          <a:blip r:embed="rId3">
            <a:duotone>
              <a:schemeClr val="bg2">
                <a:shade val="45000"/>
                <a:satMod val="135000"/>
              </a:schemeClr>
              <a:prstClr val="white"/>
            </a:duotone>
            <a:alphaModFix amt="50000"/>
          </a:blip>
          <a:srcRect t="7733" r="-1" b="17265"/>
          <a:stretch/>
        </p:blipFill>
        <p:spPr>
          <a:xfrm>
            <a:off x="305" y="10"/>
            <a:ext cx="12191695" cy="6857990"/>
          </a:xfrm>
          <a:prstGeom prst="rect">
            <a:avLst/>
          </a:prstGeom>
        </p:spPr>
      </p:pic>
      <p:cxnSp>
        <p:nvCxnSpPr>
          <p:cNvPr id="18" name="Straight Connector 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b="1" dirty="0"/>
              <a:t>Ministry of the word</a:t>
            </a:r>
            <a:endParaRPr lang="en-US" dirty="0"/>
          </a:p>
        </p:txBody>
      </p:sp>
      <p:sp>
        <p:nvSpPr>
          <p:cNvPr id="20" name="Rectangle 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pPr marL="0" indent="0">
              <a:buNone/>
            </a:pPr>
            <a:r>
              <a:rPr lang="en-US" b="1"/>
              <a:t>Diaconal Tasks</a:t>
            </a:r>
          </a:p>
          <a:p>
            <a:pPr lvl="1"/>
            <a:r>
              <a:rPr lang="en-US"/>
              <a:t>Proclaims the Gospel to the faithful</a:t>
            </a:r>
          </a:p>
          <a:p>
            <a:pPr lvl="1"/>
            <a:r>
              <a:rPr lang="en-US"/>
              <a:t>Instructs and exhorts the people</a:t>
            </a:r>
          </a:p>
          <a:p>
            <a:pPr lvl="1"/>
            <a:r>
              <a:rPr lang="en-US"/>
              <a:t>Sanctifies through the Sacraments</a:t>
            </a:r>
          </a:p>
          <a:p>
            <a:pPr lvl="1"/>
            <a:r>
              <a:rPr lang="en-US"/>
              <a:t>Helps lead the community in its religious life</a:t>
            </a:r>
          </a:p>
          <a:p>
            <a:pPr marL="457200" lvl="1" indent="0">
              <a:buNone/>
            </a:pPr>
            <a:endParaRPr lang="en-US" dirty="0"/>
          </a:p>
          <a:p>
            <a:pPr marL="0" indent="0">
              <a:buNone/>
            </a:pPr>
            <a:endParaRPr lang="en-US" dirty="0">
              <a:latin typeface="Comic Sans MS" panose="030F0702030302020204" pitchFamily="66" charset="0"/>
            </a:endParaRPr>
          </a:p>
        </p:txBody>
      </p:sp>
      <p:pic>
        <p:nvPicPr>
          <p:cNvPr id="22" name="Picture 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9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xclamation mark on a yellow background">
            <a:extLst>
              <a:ext uri="{FF2B5EF4-FFF2-40B4-BE49-F238E27FC236}">
                <a16:creationId xmlns:a16="http://schemas.microsoft.com/office/drawing/2014/main" id="{AD28769C-6B56-AA8C-9808-5912EF1D46D1}"/>
              </a:ext>
            </a:extLst>
          </p:cNvPr>
          <p:cNvPicPr>
            <a:picLocks noChangeAspect="1"/>
          </p:cNvPicPr>
          <p:nvPr/>
        </p:nvPicPr>
        <p:blipFill rotWithShape="1">
          <a:blip r:embed="rId3">
            <a:duotone>
              <a:schemeClr val="bg2">
                <a:shade val="45000"/>
                <a:satMod val="135000"/>
              </a:schemeClr>
              <a:prstClr val="white"/>
            </a:duotone>
            <a:alphaModFix amt="50000"/>
          </a:blip>
          <a:srcRect t="24998" r="-1" b="-1"/>
          <a:stretch/>
        </p:blipFill>
        <p:spPr>
          <a:xfrm>
            <a:off x="305" y="10"/>
            <a:ext cx="12191695" cy="6857990"/>
          </a:xfrm>
          <a:prstGeom prst="rect">
            <a:avLst/>
          </a:prstGeom>
        </p:spPr>
      </p:pic>
      <p:cxnSp>
        <p:nvCxnSpPr>
          <p:cNvPr id="18" name="Straight Connector 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b="1" dirty="0"/>
              <a:t>Ministry of charity</a:t>
            </a:r>
            <a:endParaRPr lang="en-US" dirty="0"/>
          </a:p>
        </p:txBody>
      </p:sp>
      <p:sp>
        <p:nvSpPr>
          <p:cNvPr id="20" name="Rectangle 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pPr marL="457200" lvl="1" indent="0">
              <a:lnSpc>
                <a:spcPct val="110000"/>
              </a:lnSpc>
              <a:buNone/>
            </a:pPr>
            <a:r>
              <a:rPr lang="en-US" b="1" dirty="0"/>
              <a:t>Diaconal Tasks                                                               </a:t>
            </a:r>
            <a:endParaRPr lang="en-US" b="1"/>
          </a:p>
          <a:p>
            <a:pPr lvl="1">
              <a:lnSpc>
                <a:spcPct val="110000"/>
              </a:lnSpc>
            </a:pPr>
            <a:r>
              <a:rPr lang="en-US" dirty="0"/>
              <a:t>Feed the hungry</a:t>
            </a:r>
            <a:endParaRPr lang="en-US"/>
          </a:p>
          <a:p>
            <a:pPr lvl="1">
              <a:lnSpc>
                <a:spcPct val="110000"/>
              </a:lnSpc>
            </a:pPr>
            <a:r>
              <a:rPr lang="en-US" dirty="0"/>
              <a:t>Give drink to the thirsty</a:t>
            </a:r>
            <a:endParaRPr lang="en-US"/>
          </a:p>
          <a:p>
            <a:pPr lvl="1">
              <a:lnSpc>
                <a:spcPct val="110000"/>
              </a:lnSpc>
            </a:pPr>
            <a:r>
              <a:rPr lang="en-US" dirty="0"/>
              <a:t>Visit the imprisoned</a:t>
            </a:r>
            <a:endParaRPr lang="en-US"/>
          </a:p>
          <a:p>
            <a:pPr lvl="1">
              <a:lnSpc>
                <a:spcPct val="110000"/>
              </a:lnSpc>
            </a:pPr>
            <a:r>
              <a:rPr lang="en-US" dirty="0"/>
              <a:t>Bury the dead</a:t>
            </a:r>
            <a:endParaRPr lang="en-US"/>
          </a:p>
          <a:p>
            <a:pPr lvl="1">
              <a:lnSpc>
                <a:spcPct val="110000"/>
              </a:lnSpc>
            </a:pPr>
            <a:r>
              <a:rPr lang="en-US" dirty="0"/>
              <a:t>Clothe the Naked </a:t>
            </a:r>
            <a:endParaRPr lang="en-US"/>
          </a:p>
          <a:p>
            <a:pPr lvl="1">
              <a:lnSpc>
                <a:spcPct val="110000"/>
              </a:lnSpc>
            </a:pPr>
            <a:r>
              <a:rPr lang="en-US" dirty="0"/>
              <a:t>Visit the sick and homebound</a:t>
            </a:r>
            <a:endParaRPr lang="en-US"/>
          </a:p>
          <a:p>
            <a:pPr lvl="1">
              <a:lnSpc>
                <a:spcPct val="110000"/>
              </a:lnSpc>
            </a:pPr>
            <a:r>
              <a:rPr lang="en-US" dirty="0"/>
              <a:t>Assist the marginalized and the less fortunate</a:t>
            </a:r>
            <a:endParaRPr lang="en-US"/>
          </a:p>
          <a:p>
            <a:pPr lvl="1">
              <a:lnSpc>
                <a:spcPct val="110000"/>
              </a:lnSpc>
            </a:pPr>
            <a:r>
              <a:rPr lang="en-US" dirty="0"/>
              <a:t>Shelter the homeless</a:t>
            </a:r>
            <a:endParaRPr lang="en-US"/>
          </a:p>
          <a:p>
            <a:pPr marL="0" indent="0">
              <a:lnSpc>
                <a:spcPct val="110000"/>
              </a:lnSpc>
              <a:buNone/>
            </a:pPr>
            <a:endParaRPr lang="en-US">
              <a:latin typeface="Comic Sans MS" panose="030F0702030302020204" pitchFamily="66" charset="0"/>
            </a:endParaRPr>
          </a:p>
        </p:txBody>
      </p:sp>
      <p:pic>
        <p:nvPicPr>
          <p:cNvPr id="22" name="Picture 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5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arge skydiving group mid-air">
            <a:extLst>
              <a:ext uri="{FF2B5EF4-FFF2-40B4-BE49-F238E27FC236}">
                <a16:creationId xmlns:a16="http://schemas.microsoft.com/office/drawing/2014/main" id="{EB540038-128F-CBB7-9494-C82CA3B0E97A}"/>
              </a:ext>
            </a:extLst>
          </p:cNvPr>
          <p:cNvPicPr>
            <a:picLocks noChangeAspect="1"/>
          </p:cNvPicPr>
          <p:nvPr/>
        </p:nvPicPr>
        <p:blipFill rotWithShape="1">
          <a:blip r:embed="rId2">
            <a:duotone>
              <a:schemeClr val="bg2">
                <a:shade val="45000"/>
                <a:satMod val="135000"/>
              </a:schemeClr>
              <a:prstClr val="white"/>
            </a:duotone>
            <a:alphaModFix amt="50000"/>
          </a:blip>
          <a:srcRect t="11569" r="-1" b="3842"/>
          <a:stretch/>
        </p:blipFill>
        <p:spPr>
          <a:xfrm>
            <a:off x="305" y="10"/>
            <a:ext cx="12191695" cy="6857990"/>
          </a:xfrm>
          <a:prstGeom prst="rect">
            <a:avLst/>
          </a:prstGeom>
        </p:spPr>
      </p:pic>
      <p:cxnSp>
        <p:nvCxnSpPr>
          <p:cNvPr id="18" name="Straight Connector 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b="1"/>
              <a:t>Diaconal Ministry</a:t>
            </a:r>
            <a:endParaRPr lang="en-US"/>
          </a:p>
        </p:txBody>
      </p:sp>
      <p:sp>
        <p:nvSpPr>
          <p:cNvPr id="20" name="Rectangle 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pPr marL="0" indent="0">
              <a:buNone/>
            </a:pPr>
            <a:r>
              <a:rPr lang="en-US" dirty="0">
                <a:latin typeface="Calibri" panose="020F0502020204030204" pitchFamily="34" charset="0"/>
              </a:rPr>
              <a:t>Assistance to society comes in many forms and sometimes that will mean for you to just “be there.” Many times the presence of the ordained clergy brings peace at times of loss and trouble.</a:t>
            </a:r>
          </a:p>
        </p:txBody>
      </p:sp>
      <p:pic>
        <p:nvPicPr>
          <p:cNvPr id="22" name="Picture 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56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b="1"/>
              <a:t>Diaconal Ministry</a:t>
            </a:r>
            <a:endParaRPr lang="en-US">
              <a:latin typeface="Calibri" panose="020F0502020204030204" pitchFamily="34" charset="0"/>
            </a:endParaRP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81" y="2015732"/>
            <a:ext cx="4172212" cy="3450613"/>
          </a:xfrm>
        </p:spPr>
        <p:txBody>
          <a:bodyPr>
            <a:normAutofit/>
          </a:bodyPr>
          <a:lstStyle/>
          <a:p>
            <a:pPr marL="0" indent="0">
              <a:buNone/>
            </a:pPr>
            <a:r>
              <a:rPr lang="en-US" dirty="0">
                <a:latin typeface="Calibri" panose="020F0502020204030204" pitchFamily="34" charset="0"/>
              </a:rPr>
              <a:t>The role of the deacon does not detract from the vital role of an endowed lay faithful. In fact, it should enrich it.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742395"/>
            <a:ext cx="4960442" cy="2787137"/>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6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4476" y="1600199"/>
            <a:ext cx="3539266" cy="4297680"/>
          </a:xfrm>
        </p:spPr>
        <p:txBody>
          <a:bodyPr anchor="ctr">
            <a:normAutofit/>
          </a:bodyPr>
          <a:lstStyle/>
          <a:p>
            <a:r>
              <a:rPr lang="en-US" b="1">
                <a:latin typeface="+mn-lt"/>
              </a:rPr>
              <a:t>Diaconal Ministry</a:t>
            </a:r>
          </a:p>
        </p:txBody>
      </p:sp>
      <p:cxnSp>
        <p:nvCxnSpPr>
          <p:cNvPr id="29" name="Straight Connector 2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24851" y="1600199"/>
            <a:ext cx="6130003" cy="4297680"/>
          </a:xfrm>
        </p:spPr>
        <p:txBody>
          <a:bodyPr anchor="ctr">
            <a:normAutofit/>
          </a:bodyPr>
          <a:lstStyle/>
          <a:p>
            <a:pPr marL="0" indent="0">
              <a:lnSpc>
                <a:spcPct val="110000"/>
              </a:lnSpc>
              <a:buNone/>
            </a:pPr>
            <a:r>
              <a:rPr lang="en-US" sz="1900" b="1" dirty="0"/>
              <a:t>PRAY</a:t>
            </a:r>
          </a:p>
          <a:p>
            <a:pPr marL="0" indent="0">
              <a:lnSpc>
                <a:spcPct val="110000"/>
              </a:lnSpc>
              <a:buNone/>
            </a:pPr>
            <a:r>
              <a:rPr lang="en-US" sz="1900" dirty="0"/>
              <a:t>“Speak to your servant and permit me to hear you. </a:t>
            </a:r>
          </a:p>
          <a:p>
            <a:pPr marL="0" indent="0">
              <a:lnSpc>
                <a:spcPct val="110000"/>
              </a:lnSpc>
              <a:buNone/>
            </a:pPr>
            <a:r>
              <a:rPr lang="en-US" sz="1900" dirty="0"/>
              <a:t>Tell me what you desire and let me find it agreeable.</a:t>
            </a:r>
          </a:p>
          <a:p>
            <a:pPr marL="0" indent="0">
              <a:lnSpc>
                <a:spcPct val="110000"/>
              </a:lnSpc>
              <a:buNone/>
            </a:pPr>
            <a:r>
              <a:rPr lang="en-US" sz="1900" dirty="0"/>
              <a:t>Give me the burden you judge to be fitting and assist me to bear it.</a:t>
            </a:r>
          </a:p>
          <a:p>
            <a:pPr marL="0" indent="0">
              <a:lnSpc>
                <a:spcPct val="110000"/>
              </a:lnSpc>
              <a:buNone/>
            </a:pPr>
            <a:r>
              <a:rPr lang="en-US" sz="1900" dirty="0"/>
              <a:t>Use me for whatever purpose you choose and help me not be found wanting.</a:t>
            </a:r>
          </a:p>
          <a:p>
            <a:pPr marL="0" indent="0">
              <a:lnSpc>
                <a:spcPct val="110000"/>
              </a:lnSpc>
              <a:buNone/>
            </a:pPr>
            <a:r>
              <a:rPr lang="en-US" sz="1900" dirty="0"/>
              <a:t>Command me to act in accord with your will and grant the grace to do so.                                                              </a:t>
            </a:r>
          </a:p>
          <a:p>
            <a:pPr marL="0" indent="0">
              <a:lnSpc>
                <a:spcPct val="110000"/>
              </a:lnSpc>
              <a:buNone/>
            </a:pPr>
            <a:r>
              <a:rPr lang="en-US" sz="1900" dirty="0"/>
              <a:t>Let me be nothing that You may be everything.”</a:t>
            </a:r>
          </a:p>
        </p:txBody>
      </p:sp>
    </p:spTree>
    <p:extLst>
      <p:ext uri="{BB962C8B-B14F-4D97-AF65-F5344CB8AC3E}">
        <p14:creationId xmlns:p14="http://schemas.microsoft.com/office/powerpoint/2010/main" val="428421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t>Diaconal Ministry</a:t>
            </a:r>
            <a:endParaRPr lang="en-US"/>
          </a:p>
        </p:txBody>
      </p:sp>
      <p:sp>
        <p:nvSpPr>
          <p:cNvPr id="7" name="Content Placeholder 6"/>
          <p:cNvSpPr>
            <a:spLocks noGrp="1"/>
          </p:cNvSpPr>
          <p:nvPr>
            <p:ph sz="half" idx="1"/>
          </p:nvPr>
        </p:nvSpPr>
        <p:spPr/>
        <p:txBody>
          <a:bodyPr>
            <a:normAutofit/>
          </a:bodyPr>
          <a:lstStyle/>
          <a:p>
            <a:pPr marL="0" indent="0">
              <a:buNone/>
            </a:pPr>
            <a:r>
              <a:rPr lang="en-US" b="1" dirty="0"/>
              <a:t>“As the Father has sent me, so I send you.”</a:t>
            </a:r>
          </a:p>
          <a:p>
            <a:pPr marL="0" indent="0">
              <a:buNone/>
            </a:pPr>
            <a:r>
              <a:rPr lang="en-US" dirty="0"/>
              <a:t>(John 20:21)</a:t>
            </a:r>
          </a:p>
          <a:p>
            <a:pPr marL="0" indent="0">
              <a:buNone/>
            </a:pPr>
            <a:endParaRPr lang="en-US" dirty="0"/>
          </a:p>
        </p:txBody>
      </p:sp>
      <p:sp>
        <p:nvSpPr>
          <p:cNvPr id="2" name="Content Placeholder 1">
            <a:extLst>
              <a:ext uri="{FF2B5EF4-FFF2-40B4-BE49-F238E27FC236}">
                <a16:creationId xmlns:a16="http://schemas.microsoft.com/office/drawing/2014/main" id="{08F9DD07-8BCB-4FAF-A31A-BFA4758FBEDB}"/>
              </a:ext>
            </a:extLst>
          </p:cNvPr>
          <p:cNvSpPr>
            <a:spLocks noGrp="1"/>
          </p:cNvSpPr>
          <p:nvPr>
            <p:ph sz="half" idx="2"/>
          </p:nvPr>
        </p:nvSpPr>
        <p:spPr/>
        <p:txBody>
          <a:bodyPr/>
          <a:lstStyle/>
          <a:p>
            <a:pPr marL="0" indent="0">
              <a:buNone/>
            </a:pPr>
            <a:r>
              <a:rPr lang="en-US" b="1" dirty="0"/>
              <a:t>Always remember this:</a:t>
            </a:r>
          </a:p>
          <a:p>
            <a:pPr marL="0" indent="0">
              <a:buNone/>
            </a:pPr>
            <a:r>
              <a:rPr lang="en-US" dirty="0"/>
              <a:t>“It was not you who chose me, but I who chose you and appointed you to go and bear fruit that will remain…” (John 15:16)</a:t>
            </a:r>
          </a:p>
        </p:txBody>
      </p:sp>
    </p:spTree>
    <p:extLst>
      <p:ext uri="{BB962C8B-B14F-4D97-AF65-F5344CB8AC3E}">
        <p14:creationId xmlns:p14="http://schemas.microsoft.com/office/powerpoint/2010/main" val="239327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b="1">
                <a:latin typeface="+mn-lt"/>
              </a:rPr>
              <a:t>Diaconal Ministry</a:t>
            </a:r>
          </a:p>
        </p:txBody>
      </p:sp>
      <p:sp>
        <p:nvSpPr>
          <p:cNvPr id="27" name="Rectangle 2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81" y="2015732"/>
            <a:ext cx="4172212" cy="3450613"/>
          </a:xfrm>
        </p:spPr>
        <p:txBody>
          <a:bodyPr>
            <a:normAutofit/>
          </a:bodyPr>
          <a:lstStyle/>
          <a:p>
            <a:pPr marL="0" indent="0">
              <a:buNone/>
            </a:pPr>
            <a:r>
              <a:rPr lang="en-US" dirty="0">
                <a:latin typeface="Calibri" panose="020F0502020204030204" pitchFamily="34" charset="0"/>
              </a:rPr>
              <a:t>The diaconate was restored as a permanent ministry by Pope Paul VI, on June 18, 1967, upon the recommendation of the Fathers of the Second Vatican Council. </a:t>
            </a:r>
            <a:r>
              <a:rPr lang="en-US" dirty="0">
                <a:latin typeface="Comic Sans MS" panose="030F0702030302020204" pitchFamily="66"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075" y="805583"/>
            <a:ext cx="3243113" cy="4660762"/>
          </a:xfrm>
          <a:prstGeom prst="rect">
            <a:avLst/>
          </a:prstGeom>
        </p:spPr>
      </p:pic>
      <p:pic>
        <p:nvPicPr>
          <p:cNvPr id="29" name="Picture 2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pope paul vi"/>
          <p:cNvSpPr>
            <a:spLocks noChangeAspect="1" noChangeArrowheads="1"/>
          </p:cNvSpPr>
          <p:nvPr/>
        </p:nvSpPr>
        <p:spPr bwMode="auto">
          <a:xfrm>
            <a:off x="2486163" y="2898223"/>
            <a:ext cx="14287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358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029" r="3150" b="-1"/>
          <a:stretch/>
        </p:blipFill>
        <p:spPr>
          <a:xfrm>
            <a:off x="3" y="10"/>
            <a:ext cx="4562739" cy="685798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233" r="4986" b="2"/>
          <a:stretch/>
        </p:blipFill>
        <p:spPr>
          <a:xfrm>
            <a:off x="2852576" y="10"/>
            <a:ext cx="6480895" cy="6857990"/>
          </a:xfrm>
          <a:custGeom>
            <a:avLst/>
            <a:gdLst/>
            <a:ahLst/>
            <a:cxnLst/>
            <a:rect l="l" t="t" r="r" b="b"/>
            <a:pathLst>
              <a:path w="6442912" h="6858000">
                <a:moveTo>
                  <a:pt x="1673589" y="0"/>
                </a:moveTo>
                <a:lnTo>
                  <a:pt x="6442912" y="0"/>
                </a:lnTo>
                <a:lnTo>
                  <a:pt x="6442912" y="6858000"/>
                </a:lnTo>
                <a:lnTo>
                  <a:pt x="1673589" y="6858000"/>
                </a:lnTo>
                <a:close/>
                <a:moveTo>
                  <a:pt x="1431876" y="0"/>
                </a:moveTo>
                <a:lnTo>
                  <a:pt x="1508662" y="0"/>
                </a:lnTo>
                <a:lnTo>
                  <a:pt x="1508662" y="6858000"/>
                </a:lnTo>
                <a:lnTo>
                  <a:pt x="1431876" y="6858000"/>
                </a:lnTo>
                <a:close/>
                <a:moveTo>
                  <a:pt x="1097857" y="0"/>
                </a:moveTo>
                <a:lnTo>
                  <a:pt x="1306789" y="0"/>
                </a:lnTo>
                <a:lnTo>
                  <a:pt x="1306789" y="6858000"/>
                </a:lnTo>
                <a:lnTo>
                  <a:pt x="1097857" y="6858000"/>
                </a:lnTo>
                <a:close/>
                <a:moveTo>
                  <a:pt x="360190" y="0"/>
                </a:moveTo>
                <a:lnTo>
                  <a:pt x="932930" y="0"/>
                </a:lnTo>
                <a:lnTo>
                  <a:pt x="932930" y="6858000"/>
                </a:lnTo>
                <a:lnTo>
                  <a:pt x="360190" y="6858000"/>
                </a:lnTo>
                <a:close/>
                <a:moveTo>
                  <a:pt x="0" y="0"/>
                </a:moveTo>
                <a:lnTo>
                  <a:pt x="36576" y="0"/>
                </a:lnTo>
                <a:lnTo>
                  <a:pt x="36576" y="6858000"/>
                </a:lnTo>
                <a:lnTo>
                  <a:pt x="0" y="6858000"/>
                </a:lnTo>
                <a:close/>
              </a:path>
            </a:pathLst>
          </a:cu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89" r="8883"/>
          <a:stretch/>
        </p:blipFill>
        <p:spPr>
          <a:xfrm>
            <a:off x="7574399" y="10"/>
            <a:ext cx="4617603" cy="6857990"/>
          </a:xfrm>
          <a:custGeom>
            <a:avLst/>
            <a:gdLst/>
            <a:ahLst/>
            <a:cxnLst/>
            <a:rect l="l" t="t" r="r" b="b"/>
            <a:pathLst>
              <a:path w="4617603" h="6858000">
                <a:moveTo>
                  <a:pt x="1759074" y="0"/>
                </a:moveTo>
                <a:lnTo>
                  <a:pt x="4617603" y="0"/>
                </a:lnTo>
                <a:lnTo>
                  <a:pt x="4617603" y="6858000"/>
                </a:lnTo>
                <a:lnTo>
                  <a:pt x="1759074" y="6858000"/>
                </a:lnTo>
                <a:close/>
                <a:moveTo>
                  <a:pt x="1401051" y="0"/>
                </a:moveTo>
                <a:lnTo>
                  <a:pt x="1722498" y="0"/>
                </a:lnTo>
                <a:lnTo>
                  <a:pt x="1722498" y="6858000"/>
                </a:lnTo>
                <a:lnTo>
                  <a:pt x="1401051" y="6858000"/>
                </a:lnTo>
                <a:close/>
                <a:moveTo>
                  <a:pt x="663384" y="0"/>
                </a:moveTo>
                <a:lnTo>
                  <a:pt x="828311" y="0"/>
                </a:lnTo>
                <a:lnTo>
                  <a:pt x="828311" y="6858000"/>
                </a:lnTo>
                <a:lnTo>
                  <a:pt x="663384" y="6858000"/>
                </a:lnTo>
                <a:close/>
                <a:moveTo>
                  <a:pt x="329365" y="0"/>
                </a:moveTo>
                <a:lnTo>
                  <a:pt x="454452" y="0"/>
                </a:lnTo>
                <a:lnTo>
                  <a:pt x="454452" y="6858000"/>
                </a:lnTo>
                <a:lnTo>
                  <a:pt x="329365" y="6858000"/>
                </a:lnTo>
                <a:close/>
                <a:moveTo>
                  <a:pt x="116683" y="0"/>
                </a:moveTo>
                <a:lnTo>
                  <a:pt x="252579" y="0"/>
                </a:lnTo>
                <a:lnTo>
                  <a:pt x="252579" y="6858000"/>
                </a:lnTo>
                <a:lnTo>
                  <a:pt x="116683" y="6858000"/>
                </a:lnTo>
                <a:close/>
                <a:moveTo>
                  <a:pt x="0" y="0"/>
                </a:moveTo>
                <a:lnTo>
                  <a:pt x="80107" y="0"/>
                </a:lnTo>
                <a:lnTo>
                  <a:pt x="80107" y="6858000"/>
                </a:lnTo>
                <a:lnTo>
                  <a:pt x="0" y="6858000"/>
                </a:lnTo>
                <a:close/>
              </a:path>
            </a:pathLst>
          </a:custGeom>
        </p:spPr>
      </p:pic>
      <p:sp>
        <p:nvSpPr>
          <p:cNvPr id="11" name="Rectangle 10">
            <a:extLst>
              <a:ext uri="{FF2B5EF4-FFF2-40B4-BE49-F238E27FC236}">
                <a16:creationId xmlns:a16="http://schemas.microsoft.com/office/drawing/2014/main" id="{AD17CA44-708D-4B2E-A98B-79832E763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8651"/>
            <a:ext cx="12192001" cy="1982234"/>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9027" y="4150554"/>
            <a:ext cx="9608678" cy="744349"/>
          </a:xfrm>
        </p:spPr>
        <p:txBody>
          <a:bodyPr anchor="b">
            <a:normAutofit/>
          </a:bodyPr>
          <a:lstStyle/>
          <a:p>
            <a:pPr algn="ctr"/>
            <a:r>
              <a:rPr lang="en-US" sz="4400" b="1">
                <a:solidFill>
                  <a:srgbClr val="FFFFFE"/>
                </a:solidFill>
              </a:rPr>
              <a:t>Diaconal Ministry</a:t>
            </a:r>
            <a:endParaRPr lang="en-US" sz="4400">
              <a:solidFill>
                <a:srgbClr val="FFFFFE"/>
              </a:solidFill>
              <a:latin typeface="Comic Sans MS" panose="030F0702030302020204" pitchFamily="66" charset="0"/>
            </a:endParaRPr>
          </a:p>
        </p:txBody>
      </p:sp>
      <p:cxnSp>
        <p:nvCxnSpPr>
          <p:cNvPr id="13" name="Straight Connector 12">
            <a:extLst>
              <a:ext uri="{FF2B5EF4-FFF2-40B4-BE49-F238E27FC236}">
                <a16:creationId xmlns:a16="http://schemas.microsoft.com/office/drawing/2014/main" id="{56A9696E-68ED-4460-8527-72CEB6228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8902" y="5083866"/>
            <a:ext cx="960910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Subtitle 2"/>
          <p:cNvSpPr>
            <a:spLocks noGrp="1"/>
          </p:cNvSpPr>
          <p:nvPr>
            <p:ph type="subTitle" idx="1"/>
          </p:nvPr>
        </p:nvSpPr>
        <p:spPr>
          <a:xfrm>
            <a:off x="1288902" y="5083866"/>
            <a:ext cx="9609107" cy="722427"/>
          </a:xfrm>
        </p:spPr>
        <p:txBody>
          <a:bodyPr>
            <a:normAutofit/>
          </a:bodyPr>
          <a:lstStyle/>
          <a:p>
            <a:pPr algn="ctr">
              <a:lnSpc>
                <a:spcPct val="110000"/>
              </a:lnSpc>
            </a:pPr>
            <a:r>
              <a:rPr lang="en-US" sz="1200" dirty="0">
                <a:solidFill>
                  <a:srgbClr val="FFFFFE"/>
                </a:solidFill>
              </a:rPr>
              <a:t>The diaconate is one of the three levels of the Sacrament of Holy Orders. </a:t>
            </a:r>
          </a:p>
          <a:p>
            <a:pPr algn="ctr">
              <a:lnSpc>
                <a:spcPct val="110000"/>
              </a:lnSpc>
            </a:pPr>
            <a:r>
              <a:rPr lang="en-US" sz="1200" dirty="0">
                <a:solidFill>
                  <a:srgbClr val="FFFFFE"/>
                </a:solidFill>
              </a:rPr>
              <a:t>	   deacon				Priest			       Bishop</a:t>
            </a:r>
          </a:p>
        </p:txBody>
      </p:sp>
    </p:spTree>
    <p:extLst>
      <p:ext uri="{BB962C8B-B14F-4D97-AF65-F5344CB8AC3E}">
        <p14:creationId xmlns:p14="http://schemas.microsoft.com/office/powerpoint/2010/main" val="101903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vert="horz" lIns="91440" tIns="45720" rIns="91440" bIns="45720" rtlCol="0" anchor="t">
            <a:normAutofit/>
          </a:bodyPr>
          <a:lstStyle/>
          <a:p>
            <a:r>
              <a:rPr lang="en-US"/>
              <a:t>Diaconal Ministry</a:t>
            </a:r>
          </a:p>
        </p:txBody>
      </p:sp>
      <p:sp>
        <p:nvSpPr>
          <p:cNvPr id="47" name="Rectangle 4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sz="half" idx="1"/>
          </p:nvPr>
        </p:nvSpPr>
        <p:spPr>
          <a:xfrm>
            <a:off x="1451581" y="2015732"/>
            <a:ext cx="4172212" cy="3450613"/>
          </a:xfrm>
        </p:spPr>
        <p:txBody>
          <a:bodyPr vert="horz" lIns="91440" tIns="45720" rIns="91440" bIns="45720" rtlCol="0" anchor="t">
            <a:normAutofit/>
          </a:bodyPr>
          <a:lstStyle/>
          <a:p>
            <a:pPr marL="0"/>
            <a:r>
              <a:rPr lang="en-US" dirty="0"/>
              <a:t>The "permanent” deacon is not longer a lay person, but a member of the clergy (a sacred minister)</a:t>
            </a:r>
          </a:p>
          <a:p>
            <a:pPr marL="0"/>
            <a:r>
              <a:rPr lang="en-US" i="1" dirty="0"/>
              <a:t>(Directory For Ministry and Life of Permanent Deacons</a:t>
            </a:r>
            <a:r>
              <a:rPr lang="en-US" dirty="0"/>
              <a:t>, 1). </a:t>
            </a:r>
          </a:p>
        </p:txBody>
      </p:sp>
      <p:pic>
        <p:nvPicPr>
          <p:cNvPr id="7" name="Content Placeholder 6" descr="A group of people standing in front of a mirror posing for the camera&#10;&#10;Description automatically generated">
            <a:extLst>
              <a:ext uri="{FF2B5EF4-FFF2-40B4-BE49-F238E27FC236}">
                <a16:creationId xmlns:a16="http://schemas.microsoft.com/office/drawing/2014/main" id="{2190BD52-E4DD-4A6D-B60D-C3767717A66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2589" r="-1" b="2157"/>
          <a:stretch/>
        </p:blipFill>
        <p:spPr>
          <a:xfrm>
            <a:off x="6094411" y="1740795"/>
            <a:ext cx="4960442" cy="2790338"/>
          </a:xfrm>
          <a:prstGeom prst="rect">
            <a:avLst/>
          </a:prstGeom>
        </p:spPr>
      </p:pic>
      <p:pic>
        <p:nvPicPr>
          <p:cNvPr id="49" name="Picture 4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21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b="1"/>
              <a:t>Diaconal Ministry</a:t>
            </a:r>
            <a:endParaRPr lang="en-US"/>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81" y="2015732"/>
            <a:ext cx="4172212" cy="3450613"/>
          </a:xfrm>
        </p:spPr>
        <p:txBody>
          <a:bodyPr>
            <a:normAutofit/>
          </a:bodyPr>
          <a:lstStyle/>
          <a:p>
            <a:pPr marL="0" indent="0">
              <a:buNone/>
            </a:pPr>
            <a:r>
              <a:rPr lang="en-US" dirty="0">
                <a:latin typeface="Calibri" panose="020F0502020204030204" pitchFamily="34" charset="0"/>
              </a:rPr>
              <a:t>The deacon is “configured” to  </a:t>
            </a:r>
          </a:p>
          <a:p>
            <a:pPr marL="0" indent="0">
              <a:buNone/>
            </a:pPr>
            <a:r>
              <a:rPr lang="en-US" dirty="0">
                <a:latin typeface="Calibri" panose="020F0502020204030204" pitchFamily="34" charset="0"/>
              </a:rPr>
              <a:t>“Christ the Servant”</a:t>
            </a:r>
          </a:p>
          <a:p>
            <a:pPr marL="0" indent="0">
              <a:buNone/>
            </a:pPr>
            <a:r>
              <a:rPr lang="en-US" dirty="0">
                <a:latin typeface="Calibri" panose="020F0502020204030204" pitchFamily="34" charset="0"/>
              </a:rPr>
              <a:t>Jesus taught with authority, and he gave an example of leadership which involved service rather than power.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157" y="805583"/>
            <a:ext cx="4086949" cy="4660762"/>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6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b="1"/>
              <a:t>Diaconal Ministry</a:t>
            </a:r>
            <a:endParaRPr lang="en-US"/>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81" y="2015732"/>
            <a:ext cx="4172212" cy="3450613"/>
          </a:xfrm>
        </p:spPr>
        <p:txBody>
          <a:bodyPr>
            <a:normAutofit/>
          </a:bodyPr>
          <a:lstStyle/>
          <a:p>
            <a:pPr marL="0" indent="0">
              <a:buNone/>
            </a:pPr>
            <a:r>
              <a:rPr lang="en-US">
                <a:latin typeface="Calibri" panose="020F0502020204030204" pitchFamily="34" charset="0"/>
              </a:rPr>
              <a:t>The sign of this sacrament  of service is the laying on of hands by the Bishop.</a:t>
            </a:r>
          </a:p>
          <a:p>
            <a:endParaRPr lang="en-US" dirty="0"/>
          </a:p>
        </p:txBody>
      </p:sp>
      <p:pic>
        <p:nvPicPr>
          <p:cNvPr id="4" name="Picture 3"/>
          <p:cNvPicPr>
            <a:picLocks noChangeAspect="1"/>
          </p:cNvPicPr>
          <p:nvPr/>
        </p:nvPicPr>
        <p:blipFill>
          <a:blip r:embed="rId2"/>
          <a:stretch>
            <a:fillRect/>
          </a:stretch>
        </p:blipFill>
        <p:spPr>
          <a:xfrm>
            <a:off x="6943365" y="729587"/>
            <a:ext cx="3794739" cy="4736750"/>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99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5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4" name="Rectangle 6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vert="horz" lIns="91440" tIns="45720" rIns="91440" bIns="45720" rtlCol="0" anchor="t">
            <a:normAutofit/>
          </a:bodyPr>
          <a:lstStyle/>
          <a:p>
            <a:r>
              <a:rPr lang="en-US"/>
              <a:t>Diaconal Ministry</a:t>
            </a:r>
          </a:p>
        </p:txBody>
      </p:sp>
      <p:sp>
        <p:nvSpPr>
          <p:cNvPr id="68" name="Rectangle 6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sz="half" idx="1"/>
          </p:nvPr>
        </p:nvSpPr>
        <p:spPr>
          <a:xfrm>
            <a:off x="1451581" y="2015732"/>
            <a:ext cx="4172212" cy="3450613"/>
          </a:xfrm>
        </p:spPr>
        <p:txBody>
          <a:bodyPr vert="horz" lIns="91440" tIns="45720" rIns="91440" bIns="45720" rtlCol="0" anchor="t">
            <a:normAutofit/>
          </a:bodyPr>
          <a:lstStyle/>
          <a:p>
            <a:pPr marL="0"/>
            <a:r>
              <a:rPr lang="en-US" b="1" i="1" dirty="0"/>
              <a:t>“Receive the Gospel of Christ, whose herald you have become.  Believe what you read, teach what you believe, and practice what you teach.”</a:t>
            </a:r>
            <a:endParaRPr lang="en-US" dirty="0"/>
          </a:p>
          <a:p>
            <a:pPr marL="0"/>
            <a:endParaRPr lang="en-US" dirty="0"/>
          </a:p>
        </p:txBody>
      </p:sp>
      <p:pic>
        <p:nvPicPr>
          <p:cNvPr id="17" name="Content Placeholder 16" descr="A person standing in front of a building&#10;&#10;Description automatically generated">
            <a:extLst>
              <a:ext uri="{FF2B5EF4-FFF2-40B4-BE49-F238E27FC236}">
                <a16:creationId xmlns:a16="http://schemas.microsoft.com/office/drawing/2014/main" id="{F19DBFD2-10C7-478E-A1B1-00B727B949CD}"/>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7405" r="-1" b="-1"/>
          <a:stretch/>
        </p:blipFill>
        <p:spPr>
          <a:xfrm>
            <a:off x="6094411" y="1740804"/>
            <a:ext cx="4960442" cy="2790320"/>
          </a:xfrm>
          <a:prstGeom prst="rect">
            <a:avLst/>
          </a:prstGeom>
        </p:spPr>
      </p:pic>
      <p:pic>
        <p:nvPicPr>
          <p:cNvPr id="70" name="Picture 6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18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9603275" cy="1049235"/>
          </a:xfrm>
        </p:spPr>
        <p:txBody>
          <a:bodyPr vert="horz" lIns="91440" tIns="45720" rIns="91440" bIns="45720" rtlCol="0">
            <a:normAutofit/>
          </a:bodyPr>
          <a:lstStyle/>
          <a:p>
            <a:r>
              <a:rPr lang="en-US" b="0" i="0" kern="1200" cap="all">
                <a:effectLst/>
                <a:latin typeface="+mj-lt"/>
                <a:ea typeface="+mj-ea"/>
                <a:cs typeface="+mj-cs"/>
              </a:rPr>
              <a:t>Diaconal Ministry</a:t>
            </a:r>
          </a:p>
        </p:txBody>
      </p:sp>
      <p:graphicFrame>
        <p:nvGraphicFramePr>
          <p:cNvPr id="32" name="Content Placeholder 1">
            <a:extLst>
              <a:ext uri="{FF2B5EF4-FFF2-40B4-BE49-F238E27FC236}">
                <a16:creationId xmlns:a16="http://schemas.microsoft.com/office/drawing/2014/main" id="{E88DD5CE-FA3D-9725-6F98-84505FE0FFA6}"/>
              </a:ext>
            </a:extLst>
          </p:cNvPr>
          <p:cNvGraphicFramePr>
            <a:graphicFrameLocks noGrp="1"/>
          </p:cNvGraphicFramePr>
          <p:nvPr>
            <p:ph idx="1"/>
            <p:extLst>
              <p:ext uri="{D42A27DB-BD31-4B8C-83A1-F6EECF244321}">
                <p14:modId xmlns:p14="http://schemas.microsoft.com/office/powerpoint/2010/main" val="424506029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2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Diaconal Ministry</a:t>
            </a:r>
          </a:p>
        </p:txBody>
      </p:sp>
      <p:sp>
        <p:nvSpPr>
          <p:cNvPr id="3" name="Content Placeholder 2"/>
          <p:cNvSpPr>
            <a:spLocks noGrp="1"/>
          </p:cNvSpPr>
          <p:nvPr>
            <p:ph sz="half" idx="1"/>
          </p:nvPr>
        </p:nvSpPr>
        <p:spPr>
          <a:xfrm>
            <a:off x="1451579" y="2015734"/>
            <a:ext cx="4162555" cy="3450613"/>
          </a:xfrm>
        </p:spPr>
        <p:txBody>
          <a:bodyPr vert="horz" lIns="91440" tIns="45720" rIns="91440" bIns="45720" rtlCol="0" anchor="t">
            <a:normAutofit/>
          </a:bodyPr>
          <a:lstStyle/>
          <a:p>
            <a:pPr marL="0"/>
            <a:r>
              <a:rPr lang="en-US"/>
              <a:t>Deacons are </a:t>
            </a:r>
            <a:r>
              <a:rPr lang="en-US" u="sng"/>
              <a:t>NOT</a:t>
            </a:r>
            <a:r>
              <a:rPr lang="en-US"/>
              <a:t> “mini” priests. </a:t>
            </a:r>
            <a:endParaRPr lang="en-US" u="sng"/>
          </a:p>
          <a:p>
            <a:pPr marL="0"/>
            <a:r>
              <a:rPr lang="en-US"/>
              <a:t>A vibrant diaconate will enhance and expand the vocation and ministry of the priesthood</a:t>
            </a:r>
          </a:p>
          <a:p>
            <a:endParaRPr lang="en-US" dirty="0"/>
          </a:p>
        </p:txBody>
      </p:sp>
      <p:pic>
        <p:nvPicPr>
          <p:cNvPr id="7" name="Content Placeholder 6" descr="A group of people in a room&#10;&#10;Description automatically generated">
            <a:extLst>
              <a:ext uri="{FF2B5EF4-FFF2-40B4-BE49-F238E27FC236}">
                <a16:creationId xmlns:a16="http://schemas.microsoft.com/office/drawing/2014/main" id="{3959EBC5-9626-4F6D-89EE-856153530734}"/>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781" b="1"/>
          <a:stretch/>
        </p:blipFill>
        <p:spPr>
          <a:xfrm>
            <a:off x="6094411" y="2345884"/>
            <a:ext cx="4960443" cy="2790312"/>
          </a:xfrm>
          <a:prstGeom prst="rect">
            <a:avLst/>
          </a:prstGeom>
        </p:spPr>
      </p:pic>
    </p:spTree>
    <p:extLst>
      <p:ext uri="{BB962C8B-B14F-4D97-AF65-F5344CB8AC3E}">
        <p14:creationId xmlns:p14="http://schemas.microsoft.com/office/powerpoint/2010/main" val="8879995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1166</Words>
  <Application>Microsoft Office PowerPoint</Application>
  <PresentationFormat>Widescreen</PresentationFormat>
  <Paragraphs>99</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Gill Sans MT</vt:lpstr>
      <vt:lpstr>Gallery</vt:lpstr>
      <vt:lpstr>Diaconal Ministry</vt:lpstr>
      <vt:lpstr>Diaconal Ministry</vt:lpstr>
      <vt:lpstr>Diaconal Ministry</vt:lpstr>
      <vt:lpstr>Diaconal Ministry</vt:lpstr>
      <vt:lpstr>Diaconal Ministry</vt:lpstr>
      <vt:lpstr>Diaconal Ministry</vt:lpstr>
      <vt:lpstr>Diaconal Ministry</vt:lpstr>
      <vt:lpstr>Diaconal Ministry</vt:lpstr>
      <vt:lpstr>Diaconal Ministry</vt:lpstr>
      <vt:lpstr>Diaconal Ministry</vt:lpstr>
      <vt:lpstr>Ministry of the liturgy</vt:lpstr>
      <vt:lpstr>Ministry of the word</vt:lpstr>
      <vt:lpstr>Ministry of charity</vt:lpstr>
      <vt:lpstr>Diaconal Ministry</vt:lpstr>
      <vt:lpstr>Diaconal Ministry</vt:lpstr>
      <vt:lpstr>Diaconal Ministry</vt:lpstr>
      <vt:lpstr>Diaconal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Diaconal Ministry</dc:title>
  <dc:creator>Juan Rendon</dc:creator>
  <cp:lastModifiedBy>Juan Rendon</cp:lastModifiedBy>
  <cp:revision>4</cp:revision>
  <dcterms:created xsi:type="dcterms:W3CDTF">2020-04-04T20:26:54Z</dcterms:created>
  <dcterms:modified xsi:type="dcterms:W3CDTF">2023-04-12T14:33:40Z</dcterms:modified>
</cp:coreProperties>
</file>