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2" r:id="rId1"/>
  </p:sldMasterIdLst>
  <p:notesMasterIdLst>
    <p:notesMasterId r:id="rId17"/>
  </p:notesMasterIdLst>
  <p:sldIdLst>
    <p:sldId id="266" r:id="rId2"/>
    <p:sldId id="285" r:id="rId3"/>
    <p:sldId id="271" r:id="rId4"/>
    <p:sldId id="272" r:id="rId5"/>
    <p:sldId id="273" r:id="rId6"/>
    <p:sldId id="279" r:id="rId7"/>
    <p:sldId id="258" r:id="rId8"/>
    <p:sldId id="280" r:id="rId9"/>
    <p:sldId id="286" r:id="rId10"/>
    <p:sldId id="287" r:id="rId11"/>
    <p:sldId id="282" r:id="rId12"/>
    <p:sldId id="283" r:id="rId13"/>
    <p:sldId id="284" r:id="rId14"/>
    <p:sldId id="264" r:id="rId15"/>
    <p:sldId id="27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04" autoAdjust="0"/>
    <p:restoredTop sz="83754" autoAdjust="0"/>
  </p:normalViewPr>
  <p:slideViewPr>
    <p:cSldViewPr snapToGrid="0">
      <p:cViewPr varScale="1">
        <p:scale>
          <a:sx n="93" d="100"/>
          <a:sy n="93" d="100"/>
        </p:scale>
        <p:origin x="145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6CFFC8-458A-4932-93B3-0C4162EF248D}" type="datetimeFigureOut">
              <a:rPr lang="es-CO" smtClean="0"/>
              <a:t>20/04/2023</a:t>
            </a:fld>
            <a:endParaRPr lang="es-C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906ACD-8E1F-4FC5-AD8E-47B248F121D7}" type="slidenum">
              <a:rPr lang="es-CO" smtClean="0"/>
              <a:t>‹#›</a:t>
            </a:fld>
            <a:endParaRPr lang="es-CO"/>
          </a:p>
        </p:txBody>
      </p:sp>
    </p:spTree>
    <p:extLst>
      <p:ext uri="{BB962C8B-B14F-4D97-AF65-F5344CB8AC3E}">
        <p14:creationId xmlns:p14="http://schemas.microsoft.com/office/powerpoint/2010/main" val="1263043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s-CO" dirty="0"/>
          </a:p>
        </p:txBody>
      </p:sp>
      <p:sp>
        <p:nvSpPr>
          <p:cNvPr id="4" name="Slide Number Placeholder 3"/>
          <p:cNvSpPr>
            <a:spLocks noGrp="1"/>
          </p:cNvSpPr>
          <p:nvPr>
            <p:ph type="sldNum" sz="quarter" idx="5"/>
          </p:nvPr>
        </p:nvSpPr>
        <p:spPr/>
        <p:txBody>
          <a:bodyPr/>
          <a:lstStyle/>
          <a:p>
            <a:fld id="{23906ACD-8E1F-4FC5-AD8E-47B248F121D7}" type="slidenum">
              <a:rPr lang="es-CO" smtClean="0"/>
              <a:t>5</a:t>
            </a:fld>
            <a:endParaRPr lang="es-CO"/>
          </a:p>
        </p:txBody>
      </p:sp>
    </p:spTree>
    <p:extLst>
      <p:ext uri="{BB962C8B-B14F-4D97-AF65-F5344CB8AC3E}">
        <p14:creationId xmlns:p14="http://schemas.microsoft.com/office/powerpoint/2010/main" val="170581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s-CO" dirty="0"/>
          </a:p>
        </p:txBody>
      </p:sp>
      <p:sp>
        <p:nvSpPr>
          <p:cNvPr id="4" name="Slide Number Placeholder 3"/>
          <p:cNvSpPr>
            <a:spLocks noGrp="1"/>
          </p:cNvSpPr>
          <p:nvPr>
            <p:ph type="sldNum" sz="quarter" idx="5"/>
          </p:nvPr>
        </p:nvSpPr>
        <p:spPr/>
        <p:txBody>
          <a:bodyPr/>
          <a:lstStyle/>
          <a:p>
            <a:fld id="{23906ACD-8E1F-4FC5-AD8E-47B248F121D7}" type="slidenum">
              <a:rPr lang="es-CO" smtClean="0"/>
              <a:t>6</a:t>
            </a:fld>
            <a:endParaRPr lang="es-CO"/>
          </a:p>
        </p:txBody>
      </p:sp>
    </p:spTree>
    <p:extLst>
      <p:ext uri="{BB962C8B-B14F-4D97-AF65-F5344CB8AC3E}">
        <p14:creationId xmlns:p14="http://schemas.microsoft.com/office/powerpoint/2010/main" val="534654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O" dirty="0"/>
          </a:p>
        </p:txBody>
      </p:sp>
      <p:sp>
        <p:nvSpPr>
          <p:cNvPr id="4" name="Slide Number Placeholder 3"/>
          <p:cNvSpPr>
            <a:spLocks noGrp="1"/>
          </p:cNvSpPr>
          <p:nvPr>
            <p:ph type="sldNum" sz="quarter" idx="5"/>
          </p:nvPr>
        </p:nvSpPr>
        <p:spPr/>
        <p:txBody>
          <a:bodyPr/>
          <a:lstStyle/>
          <a:p>
            <a:fld id="{23906ACD-8E1F-4FC5-AD8E-47B248F121D7}" type="slidenum">
              <a:rPr lang="es-CO" smtClean="0"/>
              <a:t>7</a:t>
            </a:fld>
            <a:endParaRPr lang="es-CO"/>
          </a:p>
        </p:txBody>
      </p:sp>
    </p:spTree>
    <p:extLst>
      <p:ext uri="{BB962C8B-B14F-4D97-AF65-F5344CB8AC3E}">
        <p14:creationId xmlns:p14="http://schemas.microsoft.com/office/powerpoint/2010/main" val="3028701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O" dirty="0"/>
          </a:p>
        </p:txBody>
      </p:sp>
      <p:sp>
        <p:nvSpPr>
          <p:cNvPr id="4" name="Slide Number Placeholder 3"/>
          <p:cNvSpPr>
            <a:spLocks noGrp="1"/>
          </p:cNvSpPr>
          <p:nvPr>
            <p:ph type="sldNum" sz="quarter" idx="5"/>
          </p:nvPr>
        </p:nvSpPr>
        <p:spPr/>
        <p:txBody>
          <a:bodyPr/>
          <a:lstStyle/>
          <a:p>
            <a:fld id="{23906ACD-8E1F-4FC5-AD8E-47B248F121D7}" type="slidenum">
              <a:rPr lang="es-CO" smtClean="0"/>
              <a:t>8</a:t>
            </a:fld>
            <a:endParaRPr lang="es-CO"/>
          </a:p>
        </p:txBody>
      </p:sp>
    </p:spTree>
    <p:extLst>
      <p:ext uri="{BB962C8B-B14F-4D97-AF65-F5344CB8AC3E}">
        <p14:creationId xmlns:p14="http://schemas.microsoft.com/office/powerpoint/2010/main" val="1660101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O" dirty="0"/>
          </a:p>
        </p:txBody>
      </p:sp>
      <p:sp>
        <p:nvSpPr>
          <p:cNvPr id="4" name="Slide Number Placeholder 3"/>
          <p:cNvSpPr>
            <a:spLocks noGrp="1"/>
          </p:cNvSpPr>
          <p:nvPr>
            <p:ph type="sldNum" sz="quarter" idx="5"/>
          </p:nvPr>
        </p:nvSpPr>
        <p:spPr/>
        <p:txBody>
          <a:bodyPr/>
          <a:lstStyle/>
          <a:p>
            <a:fld id="{23906ACD-8E1F-4FC5-AD8E-47B248F121D7}" type="slidenum">
              <a:rPr lang="es-CO" smtClean="0"/>
              <a:t>11</a:t>
            </a:fld>
            <a:endParaRPr lang="es-CO"/>
          </a:p>
        </p:txBody>
      </p:sp>
    </p:spTree>
    <p:extLst>
      <p:ext uri="{BB962C8B-B14F-4D97-AF65-F5344CB8AC3E}">
        <p14:creationId xmlns:p14="http://schemas.microsoft.com/office/powerpoint/2010/main" val="4544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O" dirty="0"/>
          </a:p>
        </p:txBody>
      </p:sp>
      <p:sp>
        <p:nvSpPr>
          <p:cNvPr id="4" name="Slide Number Placeholder 3"/>
          <p:cNvSpPr>
            <a:spLocks noGrp="1"/>
          </p:cNvSpPr>
          <p:nvPr>
            <p:ph type="sldNum" sz="quarter" idx="5"/>
          </p:nvPr>
        </p:nvSpPr>
        <p:spPr/>
        <p:txBody>
          <a:bodyPr/>
          <a:lstStyle/>
          <a:p>
            <a:fld id="{23906ACD-8E1F-4FC5-AD8E-47B248F121D7}" type="slidenum">
              <a:rPr lang="es-CO" smtClean="0"/>
              <a:t>12</a:t>
            </a:fld>
            <a:endParaRPr lang="es-CO"/>
          </a:p>
        </p:txBody>
      </p:sp>
    </p:spTree>
    <p:extLst>
      <p:ext uri="{BB962C8B-B14F-4D97-AF65-F5344CB8AC3E}">
        <p14:creationId xmlns:p14="http://schemas.microsoft.com/office/powerpoint/2010/main" val="38465176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O" dirty="0"/>
          </a:p>
        </p:txBody>
      </p:sp>
      <p:sp>
        <p:nvSpPr>
          <p:cNvPr id="4" name="Slide Number Placeholder 3"/>
          <p:cNvSpPr>
            <a:spLocks noGrp="1"/>
          </p:cNvSpPr>
          <p:nvPr>
            <p:ph type="sldNum" sz="quarter" idx="5"/>
          </p:nvPr>
        </p:nvSpPr>
        <p:spPr/>
        <p:txBody>
          <a:bodyPr/>
          <a:lstStyle/>
          <a:p>
            <a:fld id="{23906ACD-8E1F-4FC5-AD8E-47B248F121D7}" type="slidenum">
              <a:rPr lang="es-CO" smtClean="0"/>
              <a:t>13</a:t>
            </a:fld>
            <a:endParaRPr lang="es-CO"/>
          </a:p>
        </p:txBody>
      </p:sp>
    </p:spTree>
    <p:extLst>
      <p:ext uri="{BB962C8B-B14F-4D97-AF65-F5344CB8AC3E}">
        <p14:creationId xmlns:p14="http://schemas.microsoft.com/office/powerpoint/2010/main" val="6206309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O" dirty="0"/>
          </a:p>
        </p:txBody>
      </p:sp>
      <p:sp>
        <p:nvSpPr>
          <p:cNvPr id="4" name="Slide Number Placeholder 3"/>
          <p:cNvSpPr>
            <a:spLocks noGrp="1"/>
          </p:cNvSpPr>
          <p:nvPr>
            <p:ph type="sldNum" sz="quarter" idx="5"/>
          </p:nvPr>
        </p:nvSpPr>
        <p:spPr/>
        <p:txBody>
          <a:bodyPr/>
          <a:lstStyle/>
          <a:p>
            <a:fld id="{23906ACD-8E1F-4FC5-AD8E-47B248F121D7}" type="slidenum">
              <a:rPr lang="es-CO" smtClean="0"/>
              <a:t>14</a:t>
            </a:fld>
            <a:endParaRPr lang="es-CO"/>
          </a:p>
        </p:txBody>
      </p:sp>
    </p:spTree>
    <p:extLst>
      <p:ext uri="{BB962C8B-B14F-4D97-AF65-F5344CB8AC3E}">
        <p14:creationId xmlns:p14="http://schemas.microsoft.com/office/powerpoint/2010/main" val="3540360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8641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8580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907462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0521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28625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446974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43793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30868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06387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68394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0666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1972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271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58379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4339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58364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4/20/2023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2496966"/>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 id="2147483735" r:id="rId13"/>
    <p:sldLayoutId id="2147483736" r:id="rId14"/>
    <p:sldLayoutId id="2147483737" r:id="rId15"/>
    <p:sldLayoutId id="214748373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usccb.cld.bz/National-Directory" TargetMode="External"/><Relationship Id="rId2" Type="http://schemas.openxmlformats.org/officeDocument/2006/relationships/hyperlink" Target="http://www.vatican.va/roman_curia/congregations/ccatheduc/documents/rc_con_ccatheduc_doc_31031998_directorium-diaconi_en.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1819F9-8CAC-4A6C-8F06-0482027F9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925119F3-D369-4EEB-AA5A-CCAE5841BE79}"/>
              </a:ext>
            </a:extLst>
          </p:cNvPr>
          <p:cNvSpPr>
            <a:spLocks noGrp="1"/>
          </p:cNvSpPr>
          <p:nvPr>
            <p:ph type="subTitle" idx="1"/>
          </p:nvPr>
        </p:nvSpPr>
        <p:spPr>
          <a:xfrm>
            <a:off x="3373062" y="4127646"/>
            <a:ext cx="8131550" cy="1126283"/>
          </a:xfrm>
        </p:spPr>
        <p:txBody>
          <a:bodyPr>
            <a:normAutofit/>
          </a:bodyPr>
          <a:lstStyle/>
          <a:p>
            <a:pPr algn="ctr"/>
            <a:r>
              <a:rPr lang="en-US" sz="2400" b="1" dirty="0">
                <a:solidFill>
                  <a:schemeClr val="tx2">
                    <a:lumMod val="75000"/>
                  </a:schemeClr>
                </a:solidFill>
              </a:rPr>
              <a:t>Pastoral formation </a:t>
            </a:r>
          </a:p>
        </p:txBody>
      </p:sp>
      <p:sp>
        <p:nvSpPr>
          <p:cNvPr id="2" name="Title 1">
            <a:extLst>
              <a:ext uri="{FF2B5EF4-FFF2-40B4-BE49-F238E27FC236}">
                <a16:creationId xmlns:a16="http://schemas.microsoft.com/office/drawing/2014/main" id="{57764F05-9F3A-4236-BC64-D2CA74A029F7}"/>
              </a:ext>
            </a:extLst>
          </p:cNvPr>
          <p:cNvSpPr>
            <a:spLocks noGrp="1"/>
          </p:cNvSpPr>
          <p:nvPr>
            <p:ph type="ctrTitle"/>
          </p:nvPr>
        </p:nvSpPr>
        <p:spPr>
          <a:xfrm>
            <a:off x="3373062" y="1864865"/>
            <a:ext cx="8131550" cy="2262781"/>
          </a:xfrm>
        </p:spPr>
        <p:txBody>
          <a:bodyPr>
            <a:normAutofit/>
          </a:bodyPr>
          <a:lstStyle/>
          <a:p>
            <a:r>
              <a:rPr lang="en-US" dirty="0">
                <a:solidFill>
                  <a:schemeClr val="tx2">
                    <a:lumMod val="75000"/>
                  </a:schemeClr>
                </a:solidFill>
              </a:rPr>
              <a:t>Diaconate Formation </a:t>
            </a:r>
          </a:p>
        </p:txBody>
      </p:sp>
      <p:sp>
        <p:nvSpPr>
          <p:cNvPr id="10" name="Rectangle 9">
            <a:extLst>
              <a:ext uri="{FF2B5EF4-FFF2-40B4-BE49-F238E27FC236}">
                <a16:creationId xmlns:a16="http://schemas.microsoft.com/office/drawing/2014/main" id="{4A98CC08-AEC2-4E8F-8F52-0F5C6372D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D1545E6-EB3C-4478-A661-A2CA963F12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 y="234737"/>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B2E5B960-0C5D-4F77-8E9F-9F3D883D8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258E44FC-92AD-43A0-BB05-DB268C82D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C63D3083-A56C-4199-8DE0-63C8BE9EDF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C7CD3581-635D-438F-A64F-68404E7AE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AD6904C0-211C-41A2-BDB8-3B07C90BB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B0837DA6-CAF9-4E78-A39E-6358EDE2B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0A99DD7D-3AB3-471E-842F-8AFEA09D0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9C70B0D4-92FE-478F-86BD-93BA2C4DF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C9156BE6-11D4-4696-9E3F-C325BFAC81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4E667226-1D20-4A9D-BBE3-AC17EA436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2F87E3B6-5202-4434-9B26-42B46774F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AEA5E85F-F1F4-40E4-A62C-95324F674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26" name="Freeform 11">
            <a:extLst>
              <a:ext uri="{FF2B5EF4-FFF2-40B4-BE49-F238E27FC236}">
                <a16:creationId xmlns:a16="http://schemas.microsoft.com/office/drawing/2014/main" id="{1310EFE2-B91D-47E7-B117-C2A802800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Tree>
    <p:extLst>
      <p:ext uri="{BB962C8B-B14F-4D97-AF65-F5344CB8AC3E}">
        <p14:creationId xmlns:p14="http://schemas.microsoft.com/office/powerpoint/2010/main" val="3161968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1819F9-8CAC-4A6C-8F06-0482027F9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925119F3-D369-4EEB-AA5A-CCAE5841BE79}"/>
              </a:ext>
            </a:extLst>
          </p:cNvPr>
          <p:cNvSpPr>
            <a:spLocks noGrp="1"/>
          </p:cNvSpPr>
          <p:nvPr>
            <p:ph type="subTitle" idx="1"/>
          </p:nvPr>
        </p:nvSpPr>
        <p:spPr>
          <a:xfrm>
            <a:off x="2952165" y="1600201"/>
            <a:ext cx="8963609" cy="4650672"/>
          </a:xfrm>
        </p:spPr>
        <p:txBody>
          <a:bodyPr>
            <a:normAutofit/>
          </a:bodyPr>
          <a:lstStyle/>
          <a:p>
            <a:pPr marR="0" lvl="0" algn="l" defTabSz="457200" rtl="0" eaLnBrk="1" fontAlgn="auto" latinLnBrk="0" hangingPunct="1">
              <a:lnSpc>
                <a:spcPct val="90000"/>
              </a:lnSpc>
              <a:spcBef>
                <a:spcPts val="1000"/>
              </a:spcBef>
              <a:spcAft>
                <a:spcPts val="0"/>
              </a:spcAft>
              <a:buClr>
                <a:srgbClr val="E78712"/>
              </a:buClr>
              <a:buSzTx/>
              <a:tabLst/>
              <a:defRPr/>
            </a:pPr>
            <a:r>
              <a:rPr lang="en-US" sz="2000" dirty="0">
                <a:solidFill>
                  <a:schemeClr val="tx1">
                    <a:lumMod val="85000"/>
                    <a:lumOff val="15000"/>
                  </a:schemeClr>
                </a:solidFill>
              </a:rPr>
              <a:t>Supervised pastoral formation placements should be designed and adapted to the needs of the individual participant, helping him to gradually and appropriately experience in his pastoral placement what he has learned in his study. (</a:t>
            </a:r>
            <a:r>
              <a:rPr lang="en-US" sz="2000" i="1" dirty="0">
                <a:solidFill>
                  <a:schemeClr val="tx1">
                    <a:lumMod val="85000"/>
                    <a:lumOff val="15000"/>
                  </a:schemeClr>
                </a:solidFill>
              </a:rPr>
              <a:t>National Directory</a:t>
            </a:r>
            <a:r>
              <a:rPr lang="en-US" sz="2000" dirty="0">
                <a:solidFill>
                  <a:schemeClr val="tx1">
                    <a:lumMod val="85000"/>
                    <a:lumOff val="15000"/>
                  </a:schemeClr>
                </a:solidFill>
              </a:rPr>
              <a:t>, 138)</a:t>
            </a:r>
          </a:p>
          <a:p>
            <a:pPr marR="0" lvl="0" algn="l" defTabSz="457200" rtl="0" eaLnBrk="1" fontAlgn="auto" latinLnBrk="0" hangingPunct="1">
              <a:lnSpc>
                <a:spcPct val="90000"/>
              </a:lnSpc>
              <a:spcBef>
                <a:spcPts val="1000"/>
              </a:spcBef>
              <a:spcAft>
                <a:spcPts val="0"/>
              </a:spcAft>
              <a:buClr>
                <a:srgbClr val="E78712"/>
              </a:buClr>
              <a:buSzTx/>
              <a:tabLst/>
              <a:defRPr/>
            </a:pPr>
            <a:r>
              <a:rPr lang="en-US" sz="2000" dirty="0">
                <a:solidFill>
                  <a:schemeClr val="tx1">
                    <a:lumMod val="85000"/>
                    <a:lumOff val="15000"/>
                  </a:schemeClr>
                </a:solidFill>
              </a:rPr>
              <a:t>During the formation process the men in formation will have a dual pastoral assignment in accord with their stage of formation (Aspirancy/Candidacy): </a:t>
            </a:r>
          </a:p>
          <a:p>
            <a:pPr marL="342900" marR="0" lvl="0" indent="-342900" algn="l" defTabSz="457200" rtl="0" eaLnBrk="1" fontAlgn="auto" latinLnBrk="0" hangingPunct="1">
              <a:lnSpc>
                <a:spcPct val="90000"/>
              </a:lnSpc>
              <a:spcBef>
                <a:spcPts val="1000"/>
              </a:spcBef>
              <a:spcAft>
                <a:spcPts val="0"/>
              </a:spcAft>
              <a:buClr>
                <a:srgbClr val="E78712"/>
              </a:buClr>
              <a:buSzTx/>
              <a:buFont typeface="Wingdings 3" charset="2"/>
              <a:buChar char=""/>
              <a:tabLst/>
              <a:defRPr/>
            </a:pPr>
            <a:r>
              <a:rPr lang="en-US" sz="2000" dirty="0">
                <a:solidFill>
                  <a:schemeClr val="tx1">
                    <a:lumMod val="85000"/>
                    <a:lumOff val="15000"/>
                  </a:schemeClr>
                </a:solidFill>
              </a:rPr>
              <a:t>Parish Pastoral Internship  (Word </a:t>
            </a:r>
            <a:r>
              <a:rPr lang="en-US" sz="2000">
                <a:solidFill>
                  <a:schemeClr val="tx1">
                    <a:lumMod val="85000"/>
                    <a:lumOff val="15000"/>
                  </a:schemeClr>
                </a:solidFill>
              </a:rPr>
              <a:t>and Liturgy ministry)</a:t>
            </a:r>
            <a:endParaRPr lang="en-US" sz="2000" dirty="0">
              <a:solidFill>
                <a:schemeClr val="tx1">
                  <a:lumMod val="85000"/>
                  <a:lumOff val="15000"/>
                </a:schemeClr>
              </a:solidFill>
            </a:endParaRPr>
          </a:p>
          <a:p>
            <a:pPr marL="342900" marR="0" lvl="0" indent="-342900" algn="l" defTabSz="457200" rtl="0" eaLnBrk="1" fontAlgn="auto" latinLnBrk="0" hangingPunct="1">
              <a:lnSpc>
                <a:spcPct val="90000"/>
              </a:lnSpc>
              <a:spcBef>
                <a:spcPts val="1000"/>
              </a:spcBef>
              <a:spcAft>
                <a:spcPts val="0"/>
              </a:spcAft>
              <a:buClr>
                <a:srgbClr val="E78712"/>
              </a:buClr>
              <a:buSzTx/>
              <a:buFont typeface="Wingdings 3" charset="2"/>
              <a:buChar char=""/>
              <a:tabLst/>
              <a:defRPr/>
            </a:pPr>
            <a:r>
              <a:rPr lang="en-US" sz="2000" dirty="0">
                <a:solidFill>
                  <a:schemeClr val="tx1">
                    <a:lumMod val="85000"/>
                    <a:lumOff val="15000"/>
                  </a:schemeClr>
                </a:solidFill>
              </a:rPr>
              <a:t>Ministry of Charity Assignment.</a:t>
            </a:r>
          </a:p>
          <a:p>
            <a:pPr marL="0" indent="0">
              <a:lnSpc>
                <a:spcPct val="90000"/>
              </a:lnSpc>
              <a:buNone/>
            </a:pPr>
            <a:r>
              <a:rPr lang="en-US" sz="2000" b="1" dirty="0">
                <a:solidFill>
                  <a:schemeClr val="tx1">
                    <a:lumMod val="85000"/>
                    <a:lumOff val="15000"/>
                  </a:schemeClr>
                </a:solidFill>
              </a:rPr>
              <a:t>The purpose of the dual assignment is:</a:t>
            </a:r>
          </a:p>
          <a:p>
            <a:pPr>
              <a:lnSpc>
                <a:spcPct val="90000"/>
              </a:lnSpc>
            </a:pPr>
            <a:r>
              <a:rPr lang="en-US" sz="2000" dirty="0">
                <a:solidFill>
                  <a:schemeClr val="tx1">
                    <a:lumMod val="85000"/>
                    <a:lumOff val="15000"/>
                  </a:schemeClr>
                </a:solidFill>
              </a:rPr>
              <a:t>the participant should acquire an appropriate multicultural awareness, exposure, and sensitivity, suitable to the needs of the diocese, including the possibility of learning a second language and studying its cultural context.</a:t>
            </a:r>
          </a:p>
          <a:p>
            <a:pPr marL="342900" marR="0" lvl="0" indent="-342900" algn="l" defTabSz="457200" rtl="0" eaLnBrk="1" fontAlgn="auto" latinLnBrk="0" hangingPunct="1">
              <a:lnSpc>
                <a:spcPct val="90000"/>
              </a:lnSpc>
              <a:spcBef>
                <a:spcPts val="1000"/>
              </a:spcBef>
              <a:spcAft>
                <a:spcPts val="0"/>
              </a:spcAft>
              <a:buClr>
                <a:srgbClr val="E78712"/>
              </a:buClr>
              <a:buSzTx/>
              <a:buFont typeface="Wingdings 3" charset="2"/>
              <a:buChar char=""/>
              <a:tabLst/>
              <a:defRPr/>
            </a:pPr>
            <a:endParaRPr kumimoji="0" lang="en-US" sz="1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endParaRPr>
          </a:p>
          <a:p>
            <a:endParaRPr lang="en-US" sz="2400" b="1" dirty="0">
              <a:solidFill>
                <a:schemeClr val="tx2">
                  <a:lumMod val="75000"/>
                </a:schemeClr>
              </a:solidFill>
            </a:endParaRPr>
          </a:p>
        </p:txBody>
      </p:sp>
      <p:sp>
        <p:nvSpPr>
          <p:cNvPr id="2" name="Title 1">
            <a:extLst>
              <a:ext uri="{FF2B5EF4-FFF2-40B4-BE49-F238E27FC236}">
                <a16:creationId xmlns:a16="http://schemas.microsoft.com/office/drawing/2014/main" id="{57764F05-9F3A-4236-BC64-D2CA74A029F7}"/>
              </a:ext>
            </a:extLst>
          </p:cNvPr>
          <p:cNvSpPr>
            <a:spLocks noGrp="1"/>
          </p:cNvSpPr>
          <p:nvPr>
            <p:ph type="ctrTitle"/>
          </p:nvPr>
        </p:nvSpPr>
        <p:spPr>
          <a:xfrm>
            <a:off x="3455974" y="484599"/>
            <a:ext cx="8131550" cy="780321"/>
          </a:xfrm>
        </p:spPr>
        <p:txBody>
          <a:bodyPr>
            <a:normAutofit fontScale="90000"/>
          </a:bodyPr>
          <a:lstStyle/>
          <a:p>
            <a:pPr algn="ctr"/>
            <a:br>
              <a:rPr lang="en-US" sz="3600" b="1" dirty="0">
                <a:solidFill>
                  <a:schemeClr val="tx2">
                    <a:lumMod val="75000"/>
                  </a:schemeClr>
                </a:solidFill>
              </a:rPr>
            </a:br>
            <a:br>
              <a:rPr lang="en-US" sz="3600" b="1" dirty="0">
                <a:solidFill>
                  <a:schemeClr val="tx2">
                    <a:lumMod val="75000"/>
                  </a:schemeClr>
                </a:solidFill>
              </a:rPr>
            </a:br>
            <a:r>
              <a:rPr lang="en-US" sz="4400" b="1" dirty="0">
                <a:solidFill>
                  <a:schemeClr val="tx2">
                    <a:lumMod val="75000"/>
                  </a:schemeClr>
                </a:solidFill>
              </a:rPr>
              <a:t>Pastoral Internships</a:t>
            </a:r>
          </a:p>
        </p:txBody>
      </p:sp>
      <p:sp>
        <p:nvSpPr>
          <p:cNvPr id="10" name="Rectangle 9">
            <a:extLst>
              <a:ext uri="{FF2B5EF4-FFF2-40B4-BE49-F238E27FC236}">
                <a16:creationId xmlns:a16="http://schemas.microsoft.com/office/drawing/2014/main" id="{4A98CC08-AEC2-4E8F-8F52-0F5C6372D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D1545E6-EB3C-4478-A661-A2CA963F12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 y="234737"/>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B2E5B960-0C5D-4F77-8E9F-9F3D883D8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258E44FC-92AD-43A0-BB05-DB268C82D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C63D3083-A56C-4199-8DE0-63C8BE9EDF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C7CD3581-635D-438F-A64F-68404E7AE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AD6904C0-211C-41A2-BDB8-3B07C90BB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B0837DA6-CAF9-4E78-A39E-6358EDE2B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0A99DD7D-3AB3-471E-842F-8AFEA09D0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9C70B0D4-92FE-478F-86BD-93BA2C4DF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C9156BE6-11D4-4696-9E3F-C325BFAC81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4E667226-1D20-4A9D-BBE3-AC17EA436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2F87E3B6-5202-4434-9B26-42B46774F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AEA5E85F-F1F4-40E4-A62C-95324F674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26" name="Freeform 11">
            <a:extLst>
              <a:ext uri="{FF2B5EF4-FFF2-40B4-BE49-F238E27FC236}">
                <a16:creationId xmlns:a16="http://schemas.microsoft.com/office/drawing/2014/main" id="{1310EFE2-B91D-47E7-B117-C2A802800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Tree>
    <p:extLst>
      <p:ext uri="{BB962C8B-B14F-4D97-AF65-F5344CB8AC3E}">
        <p14:creationId xmlns:p14="http://schemas.microsoft.com/office/powerpoint/2010/main" val="3225032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73EB6-5E9F-40EA-ABA5-AD557331ED9B}"/>
              </a:ext>
            </a:extLst>
          </p:cNvPr>
          <p:cNvSpPr>
            <a:spLocks noGrp="1"/>
          </p:cNvSpPr>
          <p:nvPr>
            <p:ph type="title"/>
          </p:nvPr>
        </p:nvSpPr>
        <p:spPr>
          <a:xfrm>
            <a:off x="2095501" y="340568"/>
            <a:ext cx="8000998" cy="922867"/>
          </a:xfrm>
        </p:spPr>
        <p:txBody>
          <a:bodyPr anchor="b">
            <a:noAutofit/>
          </a:bodyPr>
          <a:lstStyle/>
          <a:p>
            <a:r>
              <a:rPr lang="en-US" sz="3200" b="1" dirty="0">
                <a:solidFill>
                  <a:schemeClr val="tx2">
                    <a:lumMod val="75000"/>
                  </a:schemeClr>
                </a:solidFill>
              </a:rPr>
              <a:t>Pastoral Internships by Formation Stage </a:t>
            </a:r>
          </a:p>
        </p:txBody>
      </p:sp>
      <p:sp>
        <p:nvSpPr>
          <p:cNvPr id="3" name="Content Placeholder 2">
            <a:extLst>
              <a:ext uri="{FF2B5EF4-FFF2-40B4-BE49-F238E27FC236}">
                <a16:creationId xmlns:a16="http://schemas.microsoft.com/office/drawing/2014/main" id="{796EE592-50E7-401C-B08A-46765A15FD06}"/>
              </a:ext>
            </a:extLst>
          </p:cNvPr>
          <p:cNvSpPr>
            <a:spLocks noGrp="1"/>
          </p:cNvSpPr>
          <p:nvPr>
            <p:ph idx="1"/>
          </p:nvPr>
        </p:nvSpPr>
        <p:spPr>
          <a:xfrm>
            <a:off x="2171702" y="1370542"/>
            <a:ext cx="8934448" cy="4984965"/>
          </a:xfrm>
        </p:spPr>
        <p:txBody>
          <a:bodyPr>
            <a:normAutofit fontScale="92500" lnSpcReduction="10000"/>
          </a:bodyPr>
          <a:lstStyle/>
          <a:p>
            <a:pPr marL="0" marR="0" indent="0">
              <a:lnSpc>
                <a:spcPct val="90000"/>
              </a:lnSpc>
              <a:spcBef>
                <a:spcPts val="0"/>
              </a:spcBef>
              <a:spcAft>
                <a:spcPts val="0"/>
              </a:spcAft>
              <a:buNone/>
            </a:pPr>
            <a:r>
              <a:rPr lang="en-US" sz="2000" b="1" dirty="0">
                <a:solidFill>
                  <a:schemeClr val="tx1">
                    <a:lumMod val="85000"/>
                    <a:lumOff val="15000"/>
                  </a:schemeClr>
                </a:solidFill>
                <a:effectLst/>
                <a:ea typeface="Calibri" panose="020F0502020204030204" pitchFamily="34" charset="0"/>
                <a:cs typeface="Times New Roman" panose="02020603050405020304" pitchFamily="18" charset="0"/>
              </a:rPr>
              <a:t>Aspirant Stage </a:t>
            </a:r>
            <a:r>
              <a:rPr lang="en-US" sz="2000" dirty="0">
                <a:solidFill>
                  <a:schemeClr val="tx1">
                    <a:lumMod val="85000"/>
                    <a:lumOff val="15000"/>
                  </a:schemeClr>
                </a:solidFill>
                <a:ea typeface="Calibri" panose="020F0502020204030204" pitchFamily="34" charset="0"/>
                <a:cs typeface="Times New Roman" panose="02020603050405020304" pitchFamily="18" charset="0"/>
              </a:rPr>
              <a:t> -</a:t>
            </a:r>
            <a:r>
              <a:rPr lang="en-US" sz="2000" b="1" dirty="0">
                <a:solidFill>
                  <a:schemeClr val="tx1">
                    <a:lumMod val="85000"/>
                    <a:lumOff val="15000"/>
                  </a:schemeClr>
                </a:solidFill>
                <a:effectLst/>
                <a:ea typeface="Calibri" panose="020F0502020204030204" pitchFamily="34" charset="0"/>
                <a:cs typeface="Times New Roman" panose="02020603050405020304" pitchFamily="18" charset="0"/>
              </a:rPr>
              <a:t>Year 1</a:t>
            </a:r>
            <a:endParaRPr lang="en-US" sz="2000" dirty="0">
              <a:solidFill>
                <a:schemeClr val="tx1">
                  <a:lumMod val="85000"/>
                  <a:lumOff val="15000"/>
                </a:schemeClr>
              </a:solidFill>
              <a:effectLst/>
              <a:ea typeface="Calibri" panose="020F0502020204030204" pitchFamily="34" charset="0"/>
              <a:cs typeface="Times New Roman" panose="02020603050405020304" pitchFamily="18" charset="0"/>
            </a:endParaRPr>
          </a:p>
          <a:p>
            <a:pPr marL="0" marR="0" indent="0">
              <a:lnSpc>
                <a:spcPct val="90000"/>
              </a:lnSpc>
              <a:spcBef>
                <a:spcPts val="0"/>
              </a:spcBef>
              <a:spcAft>
                <a:spcPts val="0"/>
              </a:spcAft>
              <a:buNone/>
            </a:pPr>
            <a:r>
              <a:rPr lang="en-US" sz="2000" dirty="0">
                <a:solidFill>
                  <a:schemeClr val="tx1">
                    <a:lumMod val="85000"/>
                    <a:lumOff val="15000"/>
                  </a:schemeClr>
                </a:solidFill>
                <a:effectLst/>
                <a:ea typeface="Calibri" panose="020F0502020204030204" pitchFamily="34" charset="0"/>
                <a:cs typeface="Times New Roman" panose="02020603050405020304" pitchFamily="18" charset="0"/>
              </a:rPr>
              <a:t>First Semester</a:t>
            </a:r>
          </a:p>
          <a:p>
            <a:pPr marL="342900" marR="0" lvl="0" indent="-342900">
              <a:lnSpc>
                <a:spcPct val="90000"/>
              </a:lnSpc>
              <a:spcBef>
                <a:spcPts val="0"/>
              </a:spcBef>
              <a:spcAft>
                <a:spcPts val="0"/>
              </a:spcAft>
              <a:buFont typeface="Symbol" panose="05050102010706020507" pitchFamily="18" charset="2"/>
              <a:buChar char=""/>
            </a:pPr>
            <a:r>
              <a:rPr lang="en-US" sz="2000" dirty="0">
                <a:solidFill>
                  <a:schemeClr val="tx1">
                    <a:lumMod val="85000"/>
                    <a:lumOff val="15000"/>
                  </a:schemeClr>
                </a:solidFill>
                <a:effectLst/>
                <a:ea typeface="Calibri" panose="020F0502020204030204" pitchFamily="34" charset="0"/>
                <a:cs typeface="Times New Roman" panose="02020603050405020304" pitchFamily="18" charset="0"/>
              </a:rPr>
              <a:t>The student will remain at his home parish and continues to be involved in the liturgical ministries they were involved before admission to aspirancy such as Lector, Acolyte, EMHC, Altar Server. </a:t>
            </a:r>
          </a:p>
          <a:p>
            <a:pPr marL="342900" marR="0" lvl="0" indent="-342900">
              <a:lnSpc>
                <a:spcPct val="90000"/>
              </a:lnSpc>
              <a:spcBef>
                <a:spcPts val="0"/>
              </a:spcBef>
              <a:spcAft>
                <a:spcPts val="0"/>
              </a:spcAft>
              <a:buFont typeface="Symbol" panose="05050102010706020507" pitchFamily="18" charset="2"/>
              <a:buChar char=""/>
            </a:pPr>
            <a:r>
              <a:rPr lang="en-US" sz="2000" dirty="0">
                <a:solidFill>
                  <a:schemeClr val="tx1">
                    <a:lumMod val="85000"/>
                    <a:lumOff val="15000"/>
                  </a:schemeClr>
                </a:solidFill>
                <a:effectLst/>
                <a:ea typeface="Calibri" panose="020F0502020204030204" pitchFamily="34" charset="0"/>
                <a:cs typeface="Times New Roman" panose="02020603050405020304" pitchFamily="18" charset="0"/>
              </a:rPr>
              <a:t>The student will not have a charity assignment during his first semester of formation.</a:t>
            </a:r>
          </a:p>
          <a:p>
            <a:pPr marL="0" marR="0" indent="0">
              <a:lnSpc>
                <a:spcPct val="90000"/>
              </a:lnSpc>
              <a:spcBef>
                <a:spcPts val="0"/>
              </a:spcBef>
              <a:spcAft>
                <a:spcPts val="0"/>
              </a:spcAft>
              <a:buNone/>
            </a:pPr>
            <a:r>
              <a:rPr lang="en-US" sz="2000" dirty="0">
                <a:solidFill>
                  <a:schemeClr val="tx1">
                    <a:lumMod val="85000"/>
                    <a:lumOff val="15000"/>
                  </a:schemeClr>
                </a:solidFill>
                <a:effectLst/>
                <a:ea typeface="Calibri" panose="020F0502020204030204" pitchFamily="34" charset="0"/>
                <a:cs typeface="Times New Roman" panose="02020603050405020304" pitchFamily="18" charset="0"/>
              </a:rPr>
              <a:t> Second Semester </a:t>
            </a:r>
          </a:p>
          <a:p>
            <a:pPr marL="342900" marR="0" lvl="0" indent="-342900">
              <a:lnSpc>
                <a:spcPct val="90000"/>
              </a:lnSpc>
              <a:spcBef>
                <a:spcPts val="0"/>
              </a:spcBef>
              <a:spcAft>
                <a:spcPts val="0"/>
              </a:spcAft>
              <a:buFont typeface="Symbol" panose="05050102010706020507" pitchFamily="18" charset="2"/>
              <a:buChar char=""/>
            </a:pPr>
            <a:r>
              <a:rPr lang="en-US" sz="2000" dirty="0">
                <a:solidFill>
                  <a:schemeClr val="tx1">
                    <a:lumMod val="85000"/>
                    <a:lumOff val="15000"/>
                  </a:schemeClr>
                </a:solidFill>
                <a:effectLst/>
                <a:ea typeface="Calibri" panose="020F0502020204030204" pitchFamily="34" charset="0"/>
                <a:cs typeface="Times New Roman" panose="02020603050405020304" pitchFamily="18" charset="0"/>
              </a:rPr>
              <a:t>The student should start to serve in areas of ministry where he has not previously served.</a:t>
            </a:r>
          </a:p>
          <a:p>
            <a:pPr marL="342900" marR="0" lvl="0" indent="-342900">
              <a:lnSpc>
                <a:spcPct val="90000"/>
              </a:lnSpc>
              <a:spcBef>
                <a:spcPts val="0"/>
              </a:spcBef>
              <a:spcAft>
                <a:spcPts val="0"/>
              </a:spcAft>
              <a:buFont typeface="Symbol" panose="05050102010706020507" pitchFamily="18" charset="2"/>
              <a:buChar char=""/>
            </a:pPr>
            <a:r>
              <a:rPr lang="en-US" sz="2000" dirty="0">
                <a:solidFill>
                  <a:schemeClr val="tx1">
                    <a:lumMod val="85000"/>
                    <a:lumOff val="15000"/>
                  </a:schemeClr>
                </a:solidFill>
                <a:effectLst/>
                <a:ea typeface="Calibri" panose="020F0502020204030204" pitchFamily="34" charset="0"/>
                <a:cs typeface="Times New Roman" panose="02020603050405020304" pitchFamily="18" charset="0"/>
              </a:rPr>
              <a:t>The student will be assigned a ministry of charity to serve the poor and marginalized. typical assignments are shelters and Catholic Charities. </a:t>
            </a:r>
          </a:p>
          <a:p>
            <a:pPr marL="0" marR="0" lvl="0" indent="0">
              <a:lnSpc>
                <a:spcPct val="90000"/>
              </a:lnSpc>
              <a:spcBef>
                <a:spcPts val="0"/>
              </a:spcBef>
              <a:spcAft>
                <a:spcPts val="0"/>
              </a:spcAft>
              <a:buNone/>
            </a:pPr>
            <a:endParaRPr lang="en-US" sz="2000" dirty="0">
              <a:solidFill>
                <a:schemeClr val="tx1">
                  <a:lumMod val="85000"/>
                  <a:lumOff val="15000"/>
                </a:schemeClr>
              </a:solidFill>
              <a:effectLst/>
              <a:ea typeface="Calibri" panose="020F0502020204030204" pitchFamily="34" charset="0"/>
              <a:cs typeface="Times New Roman" panose="02020603050405020304" pitchFamily="18" charset="0"/>
            </a:endParaRPr>
          </a:p>
          <a:p>
            <a:pPr marL="0" marR="0" indent="0">
              <a:lnSpc>
                <a:spcPct val="90000"/>
              </a:lnSpc>
              <a:spcBef>
                <a:spcPts val="0"/>
              </a:spcBef>
              <a:spcAft>
                <a:spcPts val="0"/>
              </a:spcAft>
              <a:buNone/>
            </a:pPr>
            <a:r>
              <a:rPr lang="en-US" sz="2000" b="1" dirty="0">
                <a:solidFill>
                  <a:schemeClr val="tx1">
                    <a:lumMod val="85000"/>
                    <a:lumOff val="15000"/>
                  </a:schemeClr>
                </a:solidFill>
                <a:effectLst/>
                <a:ea typeface="Calibri" panose="020F0502020204030204" pitchFamily="34" charset="0"/>
                <a:cs typeface="Times New Roman" panose="02020603050405020304" pitchFamily="18" charset="0"/>
              </a:rPr>
              <a:t>Aspirant Stage -Year 2	</a:t>
            </a:r>
            <a:endParaRPr lang="en-US" sz="2000" dirty="0">
              <a:solidFill>
                <a:schemeClr val="tx1">
                  <a:lumMod val="85000"/>
                  <a:lumOff val="15000"/>
                </a:schemeClr>
              </a:solidFill>
              <a:effectLst/>
              <a:ea typeface="Calibri" panose="020F0502020204030204" pitchFamily="34" charset="0"/>
              <a:cs typeface="Times New Roman" panose="02020603050405020304" pitchFamily="18" charset="0"/>
            </a:endParaRPr>
          </a:p>
          <a:p>
            <a:pPr marL="342900" marR="0" lvl="0" indent="-342900">
              <a:lnSpc>
                <a:spcPct val="90000"/>
              </a:lnSpc>
              <a:spcBef>
                <a:spcPts val="0"/>
              </a:spcBef>
              <a:spcAft>
                <a:spcPts val="0"/>
              </a:spcAft>
              <a:buFont typeface="Symbol" panose="05050102010706020507" pitchFamily="18" charset="2"/>
              <a:buChar char=""/>
            </a:pPr>
            <a:r>
              <a:rPr lang="en-US" sz="2000" dirty="0">
                <a:solidFill>
                  <a:schemeClr val="tx1">
                    <a:lumMod val="85000"/>
                    <a:lumOff val="15000"/>
                  </a:schemeClr>
                </a:solidFill>
                <a:effectLst/>
                <a:ea typeface="Calibri" panose="020F0502020204030204" pitchFamily="34" charset="0"/>
                <a:cs typeface="Times New Roman" panose="02020603050405020304" pitchFamily="18" charset="0"/>
              </a:rPr>
              <a:t>The student will receive a new parish assignment and should focus on hospitality and awareness of the parish, pastoral care, outreach, and teaching the faith as well as liturgical ministries. </a:t>
            </a:r>
          </a:p>
          <a:p>
            <a:pPr marL="342900" marR="0" lvl="0" indent="-342900">
              <a:lnSpc>
                <a:spcPct val="90000"/>
              </a:lnSpc>
              <a:spcBef>
                <a:spcPts val="0"/>
              </a:spcBef>
              <a:spcAft>
                <a:spcPts val="0"/>
              </a:spcAft>
              <a:buFont typeface="Symbol" panose="05050102010706020507" pitchFamily="18" charset="2"/>
              <a:buChar char=""/>
            </a:pPr>
            <a:r>
              <a:rPr lang="en-US" sz="2000" dirty="0">
                <a:solidFill>
                  <a:schemeClr val="tx1">
                    <a:lumMod val="85000"/>
                    <a:lumOff val="15000"/>
                  </a:schemeClr>
                </a:solidFill>
                <a:effectLst/>
                <a:ea typeface="Calibri" panose="020F0502020204030204" pitchFamily="34" charset="0"/>
                <a:cs typeface="Times New Roman" panose="02020603050405020304" pitchFamily="18" charset="0"/>
              </a:rPr>
              <a:t>The student will continue ministering to the poor and marginalized to provide him with opportunities for growth in a spirit of service to God’s people through service in shelters, Catholic Charities, etc. </a:t>
            </a:r>
          </a:p>
          <a:p>
            <a:pPr marL="0" marR="0" lvl="0" indent="0">
              <a:lnSpc>
                <a:spcPct val="90000"/>
              </a:lnSpc>
              <a:spcBef>
                <a:spcPts val="0"/>
              </a:spcBef>
              <a:spcAft>
                <a:spcPts val="0"/>
              </a:spcAft>
              <a:buNone/>
            </a:pPr>
            <a:endParaRPr lang="en-US" sz="2000" dirty="0">
              <a:solidFill>
                <a:schemeClr val="tx1">
                  <a:lumMod val="85000"/>
                  <a:lumOff val="15000"/>
                </a:schemeClr>
              </a:solidFill>
              <a:effectLst/>
              <a:ea typeface="Calibri" panose="020F0502020204030204" pitchFamily="34" charset="0"/>
              <a:cs typeface="Times New Roman" panose="02020603050405020304" pitchFamily="18" charset="0"/>
            </a:endParaRPr>
          </a:p>
          <a:p>
            <a:pPr marL="0" indent="0">
              <a:lnSpc>
                <a:spcPct val="90000"/>
              </a:lnSpc>
              <a:buNone/>
            </a:pPr>
            <a:endParaRPr lang="en-US" sz="1500" dirty="0">
              <a:solidFill>
                <a:schemeClr val="tx1">
                  <a:lumMod val="85000"/>
                  <a:lumOff val="15000"/>
                </a:schemeClr>
              </a:solidFill>
            </a:endParaRPr>
          </a:p>
        </p:txBody>
      </p:sp>
    </p:spTree>
    <p:extLst>
      <p:ext uri="{BB962C8B-B14F-4D97-AF65-F5344CB8AC3E}">
        <p14:creationId xmlns:p14="http://schemas.microsoft.com/office/powerpoint/2010/main" val="3786420127"/>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73EB6-5E9F-40EA-ABA5-AD557331ED9B}"/>
              </a:ext>
            </a:extLst>
          </p:cNvPr>
          <p:cNvSpPr>
            <a:spLocks noGrp="1"/>
          </p:cNvSpPr>
          <p:nvPr>
            <p:ph type="title"/>
          </p:nvPr>
        </p:nvSpPr>
        <p:spPr>
          <a:xfrm>
            <a:off x="1030288" y="609600"/>
            <a:ext cx="10131425" cy="1110343"/>
          </a:xfrm>
        </p:spPr>
        <p:txBody>
          <a:bodyPr>
            <a:normAutofit fontScale="90000"/>
          </a:bodyPr>
          <a:lstStyle/>
          <a:p>
            <a:pPr algn="ctr"/>
            <a:r>
              <a:rPr lang="en-US" b="1" dirty="0">
                <a:solidFill>
                  <a:schemeClr val="tx2">
                    <a:lumMod val="75000"/>
                  </a:schemeClr>
                </a:solidFill>
              </a:rPr>
              <a:t>Pastoral Internships by Formation stage </a:t>
            </a:r>
            <a:br>
              <a:rPr lang="en-US" b="1" dirty="0">
                <a:solidFill>
                  <a:schemeClr val="tx2">
                    <a:lumMod val="75000"/>
                  </a:schemeClr>
                </a:solidFill>
              </a:rPr>
            </a:br>
            <a:r>
              <a:rPr lang="en-US" b="1" dirty="0">
                <a:solidFill>
                  <a:schemeClr val="tx2">
                    <a:lumMod val="75000"/>
                  </a:schemeClr>
                </a:solidFill>
              </a:rPr>
              <a:t>Candidacy year 1-3</a:t>
            </a:r>
          </a:p>
        </p:txBody>
      </p:sp>
      <p:graphicFrame>
        <p:nvGraphicFramePr>
          <p:cNvPr id="8" name="Content Placeholder 7">
            <a:extLst>
              <a:ext uri="{FF2B5EF4-FFF2-40B4-BE49-F238E27FC236}">
                <a16:creationId xmlns:a16="http://schemas.microsoft.com/office/drawing/2014/main" id="{748A7D07-206E-F6DB-F466-F9357EEC3216}"/>
              </a:ext>
            </a:extLst>
          </p:cNvPr>
          <p:cNvGraphicFramePr>
            <a:graphicFrameLocks noGrp="1"/>
          </p:cNvGraphicFramePr>
          <p:nvPr>
            <p:ph idx="1"/>
            <p:extLst>
              <p:ext uri="{D42A27DB-BD31-4B8C-83A1-F6EECF244321}">
                <p14:modId xmlns:p14="http://schemas.microsoft.com/office/powerpoint/2010/main" val="1535673283"/>
              </p:ext>
            </p:extLst>
          </p:nvPr>
        </p:nvGraphicFramePr>
        <p:xfrm>
          <a:off x="1851025" y="2089451"/>
          <a:ext cx="8763000" cy="1181864"/>
        </p:xfrm>
        <a:graphic>
          <a:graphicData uri="http://schemas.openxmlformats.org/drawingml/2006/table">
            <a:tbl>
              <a:tblPr firstRow="1" firstCol="1" bandRow="1"/>
              <a:tblGrid>
                <a:gridCol w="4381500">
                  <a:extLst>
                    <a:ext uri="{9D8B030D-6E8A-4147-A177-3AD203B41FA5}">
                      <a16:colId xmlns:a16="http://schemas.microsoft.com/office/drawing/2014/main" val="3570207280"/>
                    </a:ext>
                  </a:extLst>
                </a:gridCol>
                <a:gridCol w="4381500">
                  <a:extLst>
                    <a:ext uri="{9D8B030D-6E8A-4147-A177-3AD203B41FA5}">
                      <a16:colId xmlns:a16="http://schemas.microsoft.com/office/drawing/2014/main" val="1519294273"/>
                    </a:ext>
                  </a:extLst>
                </a:gridCol>
              </a:tblGrid>
              <a:tr h="31941">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Theological Reflection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Proclamation of the Word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9850257"/>
                  </a:ext>
                </a:extLst>
              </a:tr>
              <a:tr h="188468">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Parish: Teaching the Faith: Sacramental Prep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Parish: Teaching the Faith: Sacramental Prep</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9478502"/>
                  </a:ext>
                </a:extLst>
              </a:tr>
              <a:tr h="0">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Charity: Hospital Chaplaincy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Charity: Hospital Chaplaincy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8459243"/>
                  </a:ext>
                </a:extLst>
              </a:tr>
              <a:tr h="0">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Supervised Ministry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Supervised Ministry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8131434"/>
                  </a:ext>
                </a:extLst>
              </a:tr>
            </a:tbl>
          </a:graphicData>
        </a:graphic>
      </p:graphicFrame>
      <p:graphicFrame>
        <p:nvGraphicFramePr>
          <p:cNvPr id="9" name="Table 8">
            <a:extLst>
              <a:ext uri="{FF2B5EF4-FFF2-40B4-BE49-F238E27FC236}">
                <a16:creationId xmlns:a16="http://schemas.microsoft.com/office/drawing/2014/main" id="{993B3150-4808-17B4-8CC1-E080D60A7305}"/>
              </a:ext>
            </a:extLst>
          </p:cNvPr>
          <p:cNvGraphicFramePr>
            <a:graphicFrameLocks noGrp="1"/>
          </p:cNvGraphicFramePr>
          <p:nvPr>
            <p:extLst>
              <p:ext uri="{D42A27DB-BD31-4B8C-83A1-F6EECF244321}">
                <p14:modId xmlns:p14="http://schemas.microsoft.com/office/powerpoint/2010/main" val="247527641"/>
              </p:ext>
            </p:extLst>
          </p:nvPr>
        </p:nvGraphicFramePr>
        <p:xfrm>
          <a:off x="1851025" y="3364161"/>
          <a:ext cx="8763000" cy="1477330"/>
        </p:xfrm>
        <a:graphic>
          <a:graphicData uri="http://schemas.openxmlformats.org/drawingml/2006/table">
            <a:tbl>
              <a:tblPr firstRow="1" firstCol="1" bandRow="1"/>
              <a:tblGrid>
                <a:gridCol w="4381500">
                  <a:extLst>
                    <a:ext uri="{9D8B030D-6E8A-4147-A177-3AD203B41FA5}">
                      <a16:colId xmlns:a16="http://schemas.microsoft.com/office/drawing/2014/main" val="714665689"/>
                    </a:ext>
                  </a:extLst>
                </a:gridCol>
                <a:gridCol w="4381500">
                  <a:extLst>
                    <a:ext uri="{9D8B030D-6E8A-4147-A177-3AD203B41FA5}">
                      <a16:colId xmlns:a16="http://schemas.microsoft.com/office/drawing/2014/main" val="3320864353"/>
                    </a:ext>
                  </a:extLst>
                </a:gridCol>
              </a:tblGrid>
              <a:tr h="0">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Sacraments of Initiation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Ministry of Acolyte/Sacristy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0838807"/>
                  </a:ext>
                </a:extLst>
              </a:tr>
              <a:tr h="0">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Homiletics 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Homiletics 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0189613"/>
                  </a:ext>
                </a:extLst>
              </a:tr>
              <a:tr h="0">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Parish: Teaching the Faith: Marriage Prep</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Parish: Teaching the Faith: Marriage Prep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6120693"/>
                  </a:ext>
                </a:extLst>
              </a:tr>
              <a:tr h="0">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Charity: Hospital Chaplaincy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Charity: Hospital Chaplaincy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9648190"/>
                  </a:ext>
                </a:extLst>
              </a:tr>
              <a:tr h="0">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Supervised Ministry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Supervised Ministry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5497546"/>
                  </a:ext>
                </a:extLst>
              </a:tr>
            </a:tbl>
          </a:graphicData>
        </a:graphic>
      </p:graphicFrame>
      <p:graphicFrame>
        <p:nvGraphicFramePr>
          <p:cNvPr id="10" name="Table 9">
            <a:extLst>
              <a:ext uri="{FF2B5EF4-FFF2-40B4-BE49-F238E27FC236}">
                <a16:creationId xmlns:a16="http://schemas.microsoft.com/office/drawing/2014/main" id="{134AB5DB-25CE-EEA6-5384-2D61006846DD}"/>
              </a:ext>
            </a:extLst>
          </p:cNvPr>
          <p:cNvGraphicFramePr>
            <a:graphicFrameLocks noGrp="1"/>
          </p:cNvGraphicFramePr>
          <p:nvPr>
            <p:extLst>
              <p:ext uri="{D42A27DB-BD31-4B8C-83A1-F6EECF244321}">
                <p14:modId xmlns:p14="http://schemas.microsoft.com/office/powerpoint/2010/main" val="860785998"/>
              </p:ext>
            </p:extLst>
          </p:nvPr>
        </p:nvGraphicFramePr>
        <p:xfrm>
          <a:off x="1851025" y="4929041"/>
          <a:ext cx="8763000" cy="1477330"/>
        </p:xfrm>
        <a:graphic>
          <a:graphicData uri="http://schemas.openxmlformats.org/drawingml/2006/table">
            <a:tbl>
              <a:tblPr firstRow="1" firstCol="1" bandRow="1"/>
              <a:tblGrid>
                <a:gridCol w="4337242">
                  <a:extLst>
                    <a:ext uri="{9D8B030D-6E8A-4147-A177-3AD203B41FA5}">
                      <a16:colId xmlns:a16="http://schemas.microsoft.com/office/drawing/2014/main" val="4049620132"/>
                    </a:ext>
                  </a:extLst>
                </a:gridCol>
                <a:gridCol w="4425758">
                  <a:extLst>
                    <a:ext uri="{9D8B030D-6E8A-4147-A177-3AD203B41FA5}">
                      <a16:colId xmlns:a16="http://schemas.microsoft.com/office/drawing/2014/main" val="1238657330"/>
                    </a:ext>
                  </a:extLst>
                </a:gridCol>
              </a:tblGrid>
              <a:tr h="86248">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Homiletics 3: Liturgical Preaching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Homiletics 4: Special Occasions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791458"/>
                  </a:ext>
                </a:extLst>
              </a:tr>
              <a:tr h="67007">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Presidential Leadership of the Sacraments 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Presidential Leadership of the Sacraments 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5375327"/>
                  </a:ext>
                </a:extLst>
              </a:tr>
              <a:tr h="35066">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Parish: Sacraments of Initiation (RCIA)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Parish: Sacraments of Initiation (RCIA)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2984805"/>
                  </a:ext>
                </a:extLst>
              </a:tr>
              <a:tr h="0">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Charity: Hospice/ Prison Chaplaincy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Charity: Hospice/Prison Chaplaincy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5378185"/>
                  </a:ext>
                </a:extLst>
              </a:tr>
              <a:tr h="0">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Supervised Ministry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Supervised Ministry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4241573"/>
                  </a:ext>
                </a:extLst>
              </a:tr>
            </a:tbl>
          </a:graphicData>
        </a:graphic>
      </p:graphicFrame>
      <p:sp>
        <p:nvSpPr>
          <p:cNvPr id="12" name="TextBox 11">
            <a:extLst>
              <a:ext uri="{FF2B5EF4-FFF2-40B4-BE49-F238E27FC236}">
                <a16:creationId xmlns:a16="http://schemas.microsoft.com/office/drawing/2014/main" id="{5A69F159-2D69-20C1-A2C7-DBB3083DEE53}"/>
              </a:ext>
            </a:extLst>
          </p:cNvPr>
          <p:cNvSpPr txBox="1"/>
          <p:nvPr/>
        </p:nvSpPr>
        <p:spPr>
          <a:xfrm>
            <a:off x="923243" y="2680383"/>
            <a:ext cx="994457" cy="400110"/>
          </a:xfrm>
          <a:prstGeom prst="rect">
            <a:avLst/>
          </a:prstGeom>
          <a:noFill/>
        </p:spPr>
        <p:txBody>
          <a:bodyPr wrap="square" rtlCol="0">
            <a:spAutoFit/>
          </a:bodyPr>
          <a:lstStyle/>
          <a:p>
            <a:r>
              <a:rPr lang="es-CO" sz="2000" b="1" dirty="0" err="1"/>
              <a:t>Year</a:t>
            </a:r>
            <a:r>
              <a:rPr lang="es-CO" sz="2000" b="1" dirty="0"/>
              <a:t> 1</a:t>
            </a:r>
          </a:p>
        </p:txBody>
      </p:sp>
      <p:sp>
        <p:nvSpPr>
          <p:cNvPr id="14" name="TextBox 13">
            <a:extLst>
              <a:ext uri="{FF2B5EF4-FFF2-40B4-BE49-F238E27FC236}">
                <a16:creationId xmlns:a16="http://schemas.microsoft.com/office/drawing/2014/main" id="{4C795CF2-5F37-6406-29C4-B5D44E6CE477}"/>
              </a:ext>
            </a:extLst>
          </p:cNvPr>
          <p:cNvSpPr txBox="1"/>
          <p:nvPr/>
        </p:nvSpPr>
        <p:spPr>
          <a:xfrm>
            <a:off x="923243" y="3902771"/>
            <a:ext cx="1426256" cy="400110"/>
          </a:xfrm>
          <a:prstGeom prst="rect">
            <a:avLst/>
          </a:prstGeom>
          <a:noFill/>
        </p:spPr>
        <p:txBody>
          <a:bodyPr wrap="square" rtlCol="0">
            <a:spAutoFit/>
          </a:bodyPr>
          <a:lstStyle/>
          <a:p>
            <a:r>
              <a:rPr lang="es-CO" sz="2000" b="1" dirty="0" err="1"/>
              <a:t>Year</a:t>
            </a:r>
            <a:r>
              <a:rPr lang="es-CO" sz="2000" b="1" dirty="0"/>
              <a:t> 2</a:t>
            </a:r>
          </a:p>
        </p:txBody>
      </p:sp>
      <p:sp>
        <p:nvSpPr>
          <p:cNvPr id="15" name="TextBox 14">
            <a:extLst>
              <a:ext uri="{FF2B5EF4-FFF2-40B4-BE49-F238E27FC236}">
                <a16:creationId xmlns:a16="http://schemas.microsoft.com/office/drawing/2014/main" id="{A27D00E4-1177-7475-05A7-198E6693BEA7}"/>
              </a:ext>
            </a:extLst>
          </p:cNvPr>
          <p:cNvSpPr txBox="1"/>
          <p:nvPr/>
        </p:nvSpPr>
        <p:spPr>
          <a:xfrm>
            <a:off x="923243" y="5392689"/>
            <a:ext cx="994457" cy="400110"/>
          </a:xfrm>
          <a:prstGeom prst="rect">
            <a:avLst/>
          </a:prstGeom>
          <a:noFill/>
        </p:spPr>
        <p:txBody>
          <a:bodyPr wrap="square" rtlCol="0">
            <a:spAutoFit/>
          </a:bodyPr>
          <a:lstStyle/>
          <a:p>
            <a:r>
              <a:rPr lang="es-CO" sz="2000" b="1" dirty="0" err="1"/>
              <a:t>Year</a:t>
            </a:r>
            <a:r>
              <a:rPr lang="es-CO" sz="2000" b="1" dirty="0"/>
              <a:t> 3</a:t>
            </a:r>
          </a:p>
        </p:txBody>
      </p:sp>
    </p:spTree>
    <p:extLst>
      <p:ext uri="{BB962C8B-B14F-4D97-AF65-F5344CB8AC3E}">
        <p14:creationId xmlns:p14="http://schemas.microsoft.com/office/powerpoint/2010/main" val="735131908"/>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73EB6-5E9F-40EA-ABA5-AD557331ED9B}"/>
              </a:ext>
            </a:extLst>
          </p:cNvPr>
          <p:cNvSpPr>
            <a:spLocks noGrp="1"/>
          </p:cNvSpPr>
          <p:nvPr>
            <p:ph type="title"/>
          </p:nvPr>
        </p:nvSpPr>
        <p:spPr>
          <a:xfrm>
            <a:off x="2114552" y="371475"/>
            <a:ext cx="8077198" cy="922867"/>
          </a:xfrm>
        </p:spPr>
        <p:txBody>
          <a:bodyPr anchor="b">
            <a:noAutofit/>
          </a:bodyPr>
          <a:lstStyle/>
          <a:p>
            <a:pPr algn="ctr"/>
            <a:r>
              <a:rPr lang="en-US" b="1" dirty="0">
                <a:solidFill>
                  <a:schemeClr val="tx2">
                    <a:lumMod val="75000"/>
                  </a:schemeClr>
                </a:solidFill>
              </a:rPr>
              <a:t>Pastoral internship tasks examples: </a:t>
            </a:r>
          </a:p>
        </p:txBody>
      </p:sp>
      <p:sp>
        <p:nvSpPr>
          <p:cNvPr id="3" name="Content Placeholder 2">
            <a:extLst>
              <a:ext uri="{FF2B5EF4-FFF2-40B4-BE49-F238E27FC236}">
                <a16:creationId xmlns:a16="http://schemas.microsoft.com/office/drawing/2014/main" id="{796EE592-50E7-401C-B08A-46765A15FD06}"/>
              </a:ext>
            </a:extLst>
          </p:cNvPr>
          <p:cNvSpPr>
            <a:spLocks noGrp="1"/>
          </p:cNvSpPr>
          <p:nvPr>
            <p:ph idx="1"/>
          </p:nvPr>
        </p:nvSpPr>
        <p:spPr>
          <a:xfrm>
            <a:off x="2000251" y="1560248"/>
            <a:ext cx="8734423" cy="4526227"/>
          </a:xfrm>
        </p:spPr>
        <p:txBody>
          <a:bodyPr>
            <a:normAutofit lnSpcReduction="10000"/>
          </a:bodyPr>
          <a:lstStyle/>
          <a:p>
            <a:r>
              <a:rPr lang="en-US" sz="2000" dirty="0">
                <a:solidFill>
                  <a:schemeClr val="tx1">
                    <a:lumMod val="85000"/>
                    <a:lumOff val="15000"/>
                  </a:schemeClr>
                </a:solidFill>
              </a:rPr>
              <a:t>Holy Communion to the sick and homebound</a:t>
            </a:r>
          </a:p>
          <a:p>
            <a:r>
              <a:rPr lang="en-US" sz="2000" dirty="0">
                <a:solidFill>
                  <a:schemeClr val="tx1">
                    <a:lumMod val="85000"/>
                    <a:lumOff val="15000"/>
                  </a:schemeClr>
                </a:solidFill>
              </a:rPr>
              <a:t>Holy Communion to those parishioners in nursing homes and hospitals</a:t>
            </a:r>
          </a:p>
          <a:p>
            <a:r>
              <a:rPr lang="en-US" sz="2000" dirty="0">
                <a:solidFill>
                  <a:schemeClr val="tx1">
                    <a:lumMod val="85000"/>
                    <a:lumOff val="15000"/>
                  </a:schemeClr>
                </a:solidFill>
              </a:rPr>
              <a:t>Assisting in liturgical ministry: Lector, Acolyte, Sacristan, EMHC</a:t>
            </a:r>
          </a:p>
          <a:p>
            <a:r>
              <a:rPr lang="en-US" sz="2000" dirty="0">
                <a:solidFill>
                  <a:schemeClr val="tx1">
                    <a:lumMod val="85000"/>
                    <a:lumOff val="15000"/>
                  </a:schemeClr>
                </a:solidFill>
              </a:rPr>
              <a:t>Faith Formation (teaching the faith</a:t>
            </a:r>
            <a:r>
              <a:rPr lang="en-US" sz="2000" dirty="0">
                <a:solidFill>
                  <a:schemeClr val="tx1">
                    <a:lumMod val="85000"/>
                    <a:lumOff val="15000"/>
                  </a:schemeClr>
                </a:solidFill>
                <a:sym typeface="Wingdings" panose="05000000000000000000" pitchFamily="2" charset="2"/>
              </a:rPr>
              <a:t>) to </a:t>
            </a:r>
            <a:r>
              <a:rPr lang="en-US" sz="2000" dirty="0">
                <a:solidFill>
                  <a:schemeClr val="tx1">
                    <a:lumMod val="85000"/>
                    <a:lumOff val="15000"/>
                  </a:schemeClr>
                </a:solidFill>
              </a:rPr>
              <a:t>Adults, Children, Youth, RCIA</a:t>
            </a:r>
          </a:p>
          <a:p>
            <a:r>
              <a:rPr lang="en-US" sz="2000" dirty="0">
                <a:solidFill>
                  <a:schemeClr val="tx1">
                    <a:lumMod val="85000"/>
                    <a:lumOff val="15000"/>
                  </a:schemeClr>
                </a:solidFill>
              </a:rPr>
              <a:t>Assisting in sacramental preparation, in particular baptism and marriage</a:t>
            </a:r>
          </a:p>
          <a:p>
            <a:r>
              <a:rPr lang="en-US" sz="2000" dirty="0">
                <a:solidFill>
                  <a:schemeClr val="tx1">
                    <a:lumMod val="85000"/>
                    <a:lumOff val="15000"/>
                  </a:schemeClr>
                </a:solidFill>
              </a:rPr>
              <a:t>Shadow priest/deacon in celebration of funeral rites, baptism, holy matrimony</a:t>
            </a:r>
          </a:p>
          <a:p>
            <a:r>
              <a:rPr lang="en-US" sz="2000" dirty="0">
                <a:solidFill>
                  <a:schemeClr val="tx1">
                    <a:lumMod val="85000"/>
                    <a:lumOff val="15000"/>
                  </a:schemeClr>
                </a:solidFill>
              </a:rPr>
              <a:t>Ministry of Charity: Prison ministry,  Hospice, Catholic Charities, Nursing Homes, Detention Center and Shelters, Hospital Chaplaincy</a:t>
            </a:r>
          </a:p>
          <a:p>
            <a:pPr marL="0" indent="0">
              <a:buNone/>
            </a:pPr>
            <a:endParaRPr lang="en-US" dirty="0">
              <a:solidFill>
                <a:schemeClr val="tx1">
                  <a:lumMod val="85000"/>
                  <a:lumOff val="15000"/>
                </a:schemeClr>
              </a:solidFill>
            </a:endParaRPr>
          </a:p>
        </p:txBody>
      </p:sp>
    </p:spTree>
    <p:extLst>
      <p:ext uri="{BB962C8B-B14F-4D97-AF65-F5344CB8AC3E}">
        <p14:creationId xmlns:p14="http://schemas.microsoft.com/office/powerpoint/2010/main" val="511562808"/>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2EA2F-7A13-40C2-8EE6-421EABB2CBD6}"/>
              </a:ext>
            </a:extLst>
          </p:cNvPr>
          <p:cNvSpPr>
            <a:spLocks noGrp="1"/>
          </p:cNvSpPr>
          <p:nvPr>
            <p:ph type="title"/>
          </p:nvPr>
        </p:nvSpPr>
        <p:spPr>
          <a:xfrm>
            <a:off x="1809752" y="533400"/>
            <a:ext cx="9048748" cy="922867"/>
          </a:xfrm>
        </p:spPr>
        <p:txBody>
          <a:bodyPr anchor="b">
            <a:noAutofit/>
          </a:bodyPr>
          <a:lstStyle/>
          <a:p>
            <a:pPr algn="ctr">
              <a:lnSpc>
                <a:spcPct val="90000"/>
              </a:lnSpc>
            </a:pPr>
            <a:r>
              <a:rPr lang="en-US" sz="3200" b="1" dirty="0">
                <a:solidFill>
                  <a:schemeClr val="tx2">
                    <a:lumMod val="75000"/>
                  </a:schemeClr>
                </a:solidFill>
              </a:rPr>
              <a:t>Who supervises the students in their placements?</a:t>
            </a:r>
          </a:p>
        </p:txBody>
      </p:sp>
      <p:sp>
        <p:nvSpPr>
          <p:cNvPr id="3" name="Content Placeholder 2">
            <a:extLst>
              <a:ext uri="{FF2B5EF4-FFF2-40B4-BE49-F238E27FC236}">
                <a16:creationId xmlns:a16="http://schemas.microsoft.com/office/drawing/2014/main" id="{5070E312-08C8-455C-B536-332C4A5DD076}"/>
              </a:ext>
            </a:extLst>
          </p:cNvPr>
          <p:cNvSpPr>
            <a:spLocks noGrp="1"/>
          </p:cNvSpPr>
          <p:nvPr>
            <p:ph idx="1"/>
          </p:nvPr>
        </p:nvSpPr>
        <p:spPr>
          <a:xfrm>
            <a:off x="2276478" y="1798373"/>
            <a:ext cx="8305798" cy="3973777"/>
          </a:xfrm>
        </p:spPr>
        <p:txBody>
          <a:bodyPr>
            <a:normAutofit/>
          </a:bodyPr>
          <a:lstStyle/>
          <a:p>
            <a:r>
              <a:rPr lang="en-US" sz="2400" b="1" dirty="0">
                <a:solidFill>
                  <a:schemeClr val="tx1">
                    <a:lumMod val="85000"/>
                    <a:lumOff val="15000"/>
                  </a:schemeClr>
                </a:solidFill>
              </a:rPr>
              <a:t>Parish Assignment: </a:t>
            </a:r>
            <a:r>
              <a:rPr lang="en-US" sz="2400" dirty="0">
                <a:solidFill>
                  <a:schemeClr val="tx1">
                    <a:lumMod val="85000"/>
                    <a:lumOff val="15000"/>
                  </a:schemeClr>
                </a:solidFill>
              </a:rPr>
              <a:t>Pastor</a:t>
            </a:r>
          </a:p>
          <a:p>
            <a:r>
              <a:rPr lang="en-US" sz="2400" dirty="0">
                <a:solidFill>
                  <a:schemeClr val="tx1">
                    <a:lumMod val="85000"/>
                    <a:lumOff val="15000"/>
                  </a:schemeClr>
                </a:solidFill>
              </a:rPr>
              <a:t>Pastor may appoint a Deacon or someone other than a deacon</a:t>
            </a:r>
          </a:p>
          <a:p>
            <a:r>
              <a:rPr lang="en-US" sz="2400" b="1" dirty="0">
                <a:solidFill>
                  <a:schemeClr val="tx1">
                    <a:lumMod val="85000"/>
                    <a:lumOff val="15000"/>
                  </a:schemeClr>
                </a:solidFill>
              </a:rPr>
              <a:t>Charity Assignment (Diocesan Ministry): </a:t>
            </a:r>
            <a:r>
              <a:rPr lang="en-US" sz="2400" dirty="0">
                <a:solidFill>
                  <a:schemeClr val="tx1">
                    <a:lumMod val="85000"/>
                    <a:lumOff val="15000"/>
                  </a:schemeClr>
                </a:solidFill>
              </a:rPr>
              <a:t>the volunteer coordinator, the chaplain, etc. </a:t>
            </a:r>
          </a:p>
          <a:p>
            <a:r>
              <a:rPr lang="en-US" sz="2400" dirty="0">
                <a:solidFill>
                  <a:schemeClr val="tx1">
                    <a:lumMod val="85000"/>
                    <a:lumOff val="15000"/>
                  </a:schemeClr>
                </a:solidFill>
              </a:rPr>
              <a:t>The Assistant Director of Pastoral Field Education works in collaboration with all site supervisors </a:t>
            </a:r>
          </a:p>
        </p:txBody>
      </p:sp>
    </p:spTree>
    <p:extLst>
      <p:ext uri="{BB962C8B-B14F-4D97-AF65-F5344CB8AC3E}">
        <p14:creationId xmlns:p14="http://schemas.microsoft.com/office/powerpoint/2010/main" val="3490183150"/>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018A0-A5CE-4FA3-AE05-69A364A27641}"/>
              </a:ext>
            </a:extLst>
          </p:cNvPr>
          <p:cNvSpPr>
            <a:spLocks noGrp="1"/>
          </p:cNvSpPr>
          <p:nvPr>
            <p:ph type="title"/>
          </p:nvPr>
        </p:nvSpPr>
        <p:spPr>
          <a:xfrm>
            <a:off x="2226129" y="438150"/>
            <a:ext cx="7739741" cy="922867"/>
          </a:xfrm>
        </p:spPr>
        <p:txBody>
          <a:bodyPr anchor="b">
            <a:noAutofit/>
          </a:bodyPr>
          <a:lstStyle/>
          <a:p>
            <a:pPr algn="ctr">
              <a:lnSpc>
                <a:spcPct val="90000"/>
              </a:lnSpc>
            </a:pPr>
            <a:r>
              <a:rPr lang="en-US" sz="3200" b="1" dirty="0">
                <a:solidFill>
                  <a:schemeClr val="tx2">
                    <a:lumMod val="75000"/>
                  </a:schemeClr>
                </a:solidFill>
              </a:rPr>
              <a:t>Role of the Director of pastoral Formation </a:t>
            </a:r>
          </a:p>
        </p:txBody>
      </p:sp>
      <p:sp>
        <p:nvSpPr>
          <p:cNvPr id="3" name="Content Placeholder 2">
            <a:extLst>
              <a:ext uri="{FF2B5EF4-FFF2-40B4-BE49-F238E27FC236}">
                <a16:creationId xmlns:a16="http://schemas.microsoft.com/office/drawing/2014/main" id="{34F7777D-C19F-4FDA-AE6A-37A0F32484AA}"/>
              </a:ext>
            </a:extLst>
          </p:cNvPr>
          <p:cNvSpPr>
            <a:spLocks noGrp="1"/>
          </p:cNvSpPr>
          <p:nvPr>
            <p:ph idx="1"/>
          </p:nvPr>
        </p:nvSpPr>
        <p:spPr>
          <a:xfrm>
            <a:off x="2226129" y="1617398"/>
            <a:ext cx="8305798" cy="3973777"/>
          </a:xfrm>
        </p:spPr>
        <p:txBody>
          <a:bodyPr>
            <a:noAutofit/>
          </a:bodyPr>
          <a:lstStyle/>
          <a:p>
            <a:r>
              <a:rPr lang="en-US" sz="2200" b="1" dirty="0">
                <a:solidFill>
                  <a:schemeClr val="tx1">
                    <a:lumMod val="85000"/>
                    <a:lumOff val="15000"/>
                  </a:schemeClr>
                </a:solidFill>
              </a:rPr>
              <a:t>Assists the director of formation </a:t>
            </a:r>
            <a:r>
              <a:rPr lang="en-US" sz="2200" dirty="0">
                <a:solidFill>
                  <a:schemeClr val="tx1">
                    <a:lumMod val="85000"/>
                    <a:lumOff val="15000"/>
                  </a:schemeClr>
                </a:solidFill>
              </a:rPr>
              <a:t>in the apostolic formation of aspirants and candidates</a:t>
            </a:r>
          </a:p>
          <a:p>
            <a:r>
              <a:rPr lang="en-US" sz="2200" b="1" dirty="0">
                <a:solidFill>
                  <a:schemeClr val="tx1">
                    <a:lumMod val="85000"/>
                    <a:lumOff val="15000"/>
                  </a:schemeClr>
                </a:solidFill>
              </a:rPr>
              <a:t>Introduces</a:t>
            </a:r>
            <a:r>
              <a:rPr lang="en-US" sz="2200" dirty="0">
                <a:solidFill>
                  <a:schemeClr val="tx1">
                    <a:lumMod val="85000"/>
                    <a:lumOff val="15000"/>
                  </a:schemeClr>
                </a:solidFill>
              </a:rPr>
              <a:t> the students into suitable pastoral experiences, equipping them with pastoral knowledge, skills, and discernment for diaconal ministry</a:t>
            </a:r>
          </a:p>
          <a:p>
            <a:r>
              <a:rPr lang="en-US" sz="2200" b="1" dirty="0">
                <a:solidFill>
                  <a:schemeClr val="tx1">
                    <a:lumMod val="85000"/>
                    <a:lumOff val="15000"/>
                  </a:schemeClr>
                </a:solidFill>
              </a:rPr>
              <a:t>Arranges</a:t>
            </a:r>
            <a:r>
              <a:rPr lang="en-US" sz="2200" dirty="0">
                <a:solidFill>
                  <a:schemeClr val="tx1">
                    <a:lumMod val="85000"/>
                    <a:lumOff val="15000"/>
                  </a:schemeClr>
                </a:solidFill>
              </a:rPr>
              <a:t> for the pastoral placements of aspirants and candidates </a:t>
            </a:r>
          </a:p>
          <a:p>
            <a:r>
              <a:rPr lang="en-US" sz="2200" b="1" dirty="0">
                <a:solidFill>
                  <a:schemeClr val="tx1">
                    <a:lumMod val="85000"/>
                    <a:lumOff val="15000"/>
                  </a:schemeClr>
                </a:solidFill>
              </a:rPr>
              <a:t>Coordinates</a:t>
            </a:r>
            <a:r>
              <a:rPr lang="en-US" sz="2200" dirty="0">
                <a:solidFill>
                  <a:schemeClr val="tx1">
                    <a:lumMod val="85000"/>
                    <a:lumOff val="15000"/>
                  </a:schemeClr>
                </a:solidFill>
              </a:rPr>
              <a:t> an orientation and training of those who assist in the pastoral placements</a:t>
            </a:r>
          </a:p>
          <a:p>
            <a:r>
              <a:rPr lang="en-US" sz="2200" b="1" dirty="0">
                <a:solidFill>
                  <a:schemeClr val="tx1">
                    <a:lumMod val="85000"/>
                    <a:lumOff val="15000"/>
                  </a:schemeClr>
                </a:solidFill>
              </a:rPr>
              <a:t>Provides</a:t>
            </a:r>
            <a:r>
              <a:rPr lang="en-US" sz="2200" dirty="0">
                <a:solidFill>
                  <a:schemeClr val="tx1">
                    <a:lumMod val="85000"/>
                    <a:lumOff val="15000"/>
                  </a:schemeClr>
                </a:solidFill>
              </a:rPr>
              <a:t> </a:t>
            </a:r>
            <a:r>
              <a:rPr lang="en-US" sz="2200" b="1" dirty="0">
                <a:solidFill>
                  <a:schemeClr val="tx1">
                    <a:lumMod val="85000"/>
                    <a:lumOff val="15000"/>
                  </a:schemeClr>
                </a:solidFill>
              </a:rPr>
              <a:t>a written assessment [evaluation] </a:t>
            </a:r>
            <a:r>
              <a:rPr lang="en-US" sz="2200" dirty="0">
                <a:solidFill>
                  <a:schemeClr val="tx1">
                    <a:lumMod val="85000"/>
                    <a:lumOff val="15000"/>
                  </a:schemeClr>
                </a:solidFill>
              </a:rPr>
              <a:t>of the student’s pastoral experience</a:t>
            </a:r>
          </a:p>
        </p:txBody>
      </p:sp>
    </p:spTree>
    <p:extLst>
      <p:ext uri="{BB962C8B-B14F-4D97-AF65-F5344CB8AC3E}">
        <p14:creationId xmlns:p14="http://schemas.microsoft.com/office/powerpoint/2010/main" val="1568408726"/>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9FE08D8-CEA0-461E-870A-02CD15D9B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764F05-9F3A-4236-BC64-D2CA74A029F7}"/>
              </a:ext>
            </a:extLst>
          </p:cNvPr>
          <p:cNvSpPr>
            <a:spLocks noGrp="1"/>
          </p:cNvSpPr>
          <p:nvPr>
            <p:ph type="title"/>
          </p:nvPr>
        </p:nvSpPr>
        <p:spPr>
          <a:xfrm>
            <a:off x="1259893" y="3101093"/>
            <a:ext cx="2454052" cy="3029344"/>
          </a:xfrm>
        </p:spPr>
        <p:txBody>
          <a:bodyPr>
            <a:normAutofit/>
          </a:bodyPr>
          <a:lstStyle/>
          <a:p>
            <a:r>
              <a:rPr lang="en-US" b="1" dirty="0">
                <a:solidFill>
                  <a:schemeClr val="bg1"/>
                </a:solidFill>
              </a:rPr>
              <a:t>Resources</a:t>
            </a:r>
          </a:p>
        </p:txBody>
      </p:sp>
      <p:sp>
        <p:nvSpPr>
          <p:cNvPr id="10" name="Freeform 11">
            <a:extLst>
              <a:ext uri="{FF2B5EF4-FFF2-40B4-BE49-F238E27FC236}">
                <a16:creationId xmlns:a16="http://schemas.microsoft.com/office/drawing/2014/main" id="{2B982904-A46E-41DF-BA98-61E2300C7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useBgFill="1">
        <p:nvSpPr>
          <p:cNvPr id="12" name="Rectangle 11">
            <a:extLst>
              <a:ext uri="{FF2B5EF4-FFF2-40B4-BE49-F238E27FC236}">
                <a16:creationId xmlns:a16="http://schemas.microsoft.com/office/drawing/2014/main" id="{27018161-547E-48F7-A0D9-272C9EA5B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925119F3-D369-4EEB-AA5A-CCAE5841BE79}"/>
              </a:ext>
            </a:extLst>
          </p:cNvPr>
          <p:cNvSpPr>
            <a:spLocks noGrp="1"/>
          </p:cNvSpPr>
          <p:nvPr>
            <p:ph idx="1"/>
          </p:nvPr>
        </p:nvSpPr>
        <p:spPr>
          <a:xfrm>
            <a:off x="4706578" y="589722"/>
            <a:ext cx="6798033" cy="5321500"/>
          </a:xfrm>
        </p:spPr>
        <p:txBody>
          <a:bodyPr anchor="ctr">
            <a:normAutofit/>
          </a:bodyPr>
          <a:lstStyle/>
          <a:p>
            <a:r>
              <a:rPr lang="en-US" sz="2000" dirty="0"/>
              <a:t>The Basic Norms for the Formation of Permanent Deacons: </a:t>
            </a:r>
            <a:r>
              <a:rPr lang="en-US" sz="2000" dirty="0">
                <a:hlinkClick r:id="rId2"/>
              </a:rPr>
              <a:t>http://www.vatican.va/roman_curia/congregations/ccatheduc/documents/rc_con_ccatheduc_doc_31031998_directorium-diaconi_en.html</a:t>
            </a:r>
            <a:endParaRPr lang="en-US" sz="2000" dirty="0"/>
          </a:p>
          <a:p>
            <a:r>
              <a:rPr lang="en-US" sz="2000" dirty="0"/>
              <a:t>The National Directory for the Formation, Ministry, and Life of Permanent Deacons: </a:t>
            </a:r>
            <a:r>
              <a:rPr lang="en-US" sz="2000" dirty="0">
                <a:hlinkClick r:id="rId3"/>
              </a:rPr>
              <a:t>https://usccb.cld.bz/National-Directory</a:t>
            </a:r>
            <a:r>
              <a:rPr lang="en-US" sz="2000" dirty="0"/>
              <a:t>   </a:t>
            </a:r>
          </a:p>
          <a:p>
            <a:pPr marL="0" indent="0">
              <a:buNone/>
            </a:pPr>
            <a:endParaRPr lang="en-US" dirty="0"/>
          </a:p>
        </p:txBody>
      </p:sp>
    </p:spTree>
    <p:extLst>
      <p:ext uri="{BB962C8B-B14F-4D97-AF65-F5344CB8AC3E}">
        <p14:creationId xmlns:p14="http://schemas.microsoft.com/office/powerpoint/2010/main" val="392743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DB1D1-2F8D-42BA-8E07-134B9FC7F72C}"/>
              </a:ext>
            </a:extLst>
          </p:cNvPr>
          <p:cNvSpPr>
            <a:spLocks noGrp="1"/>
          </p:cNvSpPr>
          <p:nvPr>
            <p:ph type="title"/>
          </p:nvPr>
        </p:nvSpPr>
        <p:spPr>
          <a:xfrm>
            <a:off x="1743075" y="609600"/>
            <a:ext cx="9418638" cy="1110343"/>
          </a:xfrm>
        </p:spPr>
        <p:txBody>
          <a:bodyPr>
            <a:normAutofit/>
          </a:bodyPr>
          <a:lstStyle/>
          <a:p>
            <a:pPr algn="ctr"/>
            <a:r>
              <a:rPr lang="en-US" b="1" dirty="0">
                <a:solidFill>
                  <a:schemeClr val="tx2">
                    <a:lumMod val="75000"/>
                  </a:schemeClr>
                </a:solidFill>
              </a:rPr>
              <a:t>Deacon: a living icon of Jesus the servant  </a:t>
            </a:r>
          </a:p>
        </p:txBody>
      </p:sp>
      <p:sp>
        <p:nvSpPr>
          <p:cNvPr id="3" name="Content Placeholder 2">
            <a:extLst>
              <a:ext uri="{FF2B5EF4-FFF2-40B4-BE49-F238E27FC236}">
                <a16:creationId xmlns:a16="http://schemas.microsoft.com/office/drawing/2014/main" id="{AC3A709A-7730-465B-BB1B-B3CD40C9D727}"/>
              </a:ext>
            </a:extLst>
          </p:cNvPr>
          <p:cNvSpPr>
            <a:spLocks noGrp="1"/>
          </p:cNvSpPr>
          <p:nvPr>
            <p:ph idx="1"/>
          </p:nvPr>
        </p:nvSpPr>
        <p:spPr>
          <a:xfrm>
            <a:off x="2257426" y="2028826"/>
            <a:ext cx="8904288" cy="3762374"/>
          </a:xfrm>
        </p:spPr>
        <p:txBody>
          <a:bodyPr>
            <a:normAutofit/>
          </a:bodyPr>
          <a:lstStyle/>
          <a:p>
            <a:pPr marL="0" indent="0">
              <a:buNone/>
            </a:pPr>
            <a:r>
              <a:rPr lang="en-US" sz="2800" dirty="0"/>
              <a:t>The ministry of charity is “most characteristic of the deacon.” In fact, with sacred ordination, [the deacon] is constituted a living icon of Christ the Servant within the Church.” </a:t>
            </a:r>
            <a:r>
              <a:rPr lang="en-US" sz="2800" i="1" dirty="0"/>
              <a:t>(National Directory, 2</a:t>
            </a:r>
            <a:r>
              <a:rPr lang="en-US" sz="2800" i="1" baseline="30000" dirty="0"/>
              <a:t>nd</a:t>
            </a:r>
            <a:r>
              <a:rPr lang="en-US" sz="2800" i="1" dirty="0"/>
              <a:t> Edition, 157)</a:t>
            </a:r>
          </a:p>
        </p:txBody>
      </p:sp>
    </p:spTree>
    <p:extLst>
      <p:ext uri="{BB962C8B-B14F-4D97-AF65-F5344CB8AC3E}">
        <p14:creationId xmlns:p14="http://schemas.microsoft.com/office/powerpoint/2010/main" val="2110994629"/>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95DC4-210D-46A2-8355-2109B81A8D52}"/>
              </a:ext>
            </a:extLst>
          </p:cNvPr>
          <p:cNvSpPr>
            <a:spLocks noGrp="1"/>
          </p:cNvSpPr>
          <p:nvPr>
            <p:ph type="title"/>
          </p:nvPr>
        </p:nvSpPr>
        <p:spPr>
          <a:xfrm>
            <a:off x="1030288" y="609600"/>
            <a:ext cx="10131425" cy="1110343"/>
          </a:xfrm>
        </p:spPr>
        <p:txBody>
          <a:bodyPr>
            <a:normAutofit/>
          </a:bodyPr>
          <a:lstStyle/>
          <a:p>
            <a:pPr algn="ctr"/>
            <a:r>
              <a:rPr lang="en-US" b="1" dirty="0">
                <a:solidFill>
                  <a:schemeClr val="tx2">
                    <a:lumMod val="75000"/>
                  </a:schemeClr>
                </a:solidFill>
              </a:rPr>
              <a:t>The Spirit of the Gospel </a:t>
            </a:r>
          </a:p>
        </p:txBody>
      </p:sp>
      <p:sp>
        <p:nvSpPr>
          <p:cNvPr id="3" name="Content Placeholder 2">
            <a:extLst>
              <a:ext uri="{FF2B5EF4-FFF2-40B4-BE49-F238E27FC236}">
                <a16:creationId xmlns:a16="http://schemas.microsoft.com/office/drawing/2014/main" id="{B038D245-2FA5-4885-AB16-6966CC98156F}"/>
              </a:ext>
            </a:extLst>
          </p:cNvPr>
          <p:cNvSpPr>
            <a:spLocks noGrp="1"/>
          </p:cNvSpPr>
          <p:nvPr>
            <p:ph idx="1"/>
          </p:nvPr>
        </p:nvSpPr>
        <p:spPr>
          <a:xfrm>
            <a:off x="1914525" y="1857376"/>
            <a:ext cx="9324975" cy="3933824"/>
          </a:xfrm>
        </p:spPr>
        <p:txBody>
          <a:bodyPr>
            <a:normAutofit/>
          </a:bodyPr>
          <a:lstStyle/>
          <a:p>
            <a:pPr marL="0" indent="0">
              <a:buNone/>
            </a:pPr>
            <a:r>
              <a:rPr lang="en-US" sz="2400" dirty="0"/>
              <a:t>“From its beginnings, the ministry of the deacon encompassed stewardship of the Church’s material goods, making evident the claim of the poor on the resources of the community. Deacons helped to ensure that the allocation of those resources made provision for meaningful assistance to those who suffered from poverty, hunger, homelessness, and disease. Today, the restored diaconate maintains this traditional stewardship through its commitment to the poor.” </a:t>
            </a:r>
            <a:r>
              <a:rPr lang="en-US" sz="2400" i="1" dirty="0"/>
              <a:t>(National Directory, 157)</a:t>
            </a:r>
          </a:p>
        </p:txBody>
      </p:sp>
    </p:spTree>
    <p:extLst>
      <p:ext uri="{BB962C8B-B14F-4D97-AF65-F5344CB8AC3E}">
        <p14:creationId xmlns:p14="http://schemas.microsoft.com/office/powerpoint/2010/main" val="269865601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6183C-BF21-4D55-8467-31C419E78D4A}"/>
              </a:ext>
            </a:extLst>
          </p:cNvPr>
          <p:cNvSpPr>
            <a:spLocks noGrp="1"/>
          </p:cNvSpPr>
          <p:nvPr>
            <p:ph type="title"/>
          </p:nvPr>
        </p:nvSpPr>
        <p:spPr>
          <a:xfrm>
            <a:off x="1030288" y="609600"/>
            <a:ext cx="10131425" cy="1110343"/>
          </a:xfrm>
        </p:spPr>
        <p:txBody>
          <a:bodyPr>
            <a:normAutofit/>
          </a:bodyPr>
          <a:lstStyle/>
          <a:p>
            <a:pPr algn="ctr"/>
            <a:r>
              <a:rPr lang="en-US" b="1" dirty="0">
                <a:solidFill>
                  <a:schemeClr val="tx2">
                    <a:lumMod val="75000"/>
                  </a:schemeClr>
                </a:solidFill>
              </a:rPr>
              <a:t>Integrating role of pastoral formation </a:t>
            </a:r>
          </a:p>
        </p:txBody>
      </p:sp>
      <p:sp>
        <p:nvSpPr>
          <p:cNvPr id="3" name="Content Placeholder 2">
            <a:extLst>
              <a:ext uri="{FF2B5EF4-FFF2-40B4-BE49-F238E27FC236}">
                <a16:creationId xmlns:a16="http://schemas.microsoft.com/office/drawing/2014/main" id="{C188B1DB-0743-407A-978D-FCB204A48E5B}"/>
              </a:ext>
            </a:extLst>
          </p:cNvPr>
          <p:cNvSpPr>
            <a:spLocks noGrp="1"/>
          </p:cNvSpPr>
          <p:nvPr>
            <p:ph idx="1"/>
          </p:nvPr>
        </p:nvSpPr>
        <p:spPr>
          <a:xfrm>
            <a:off x="2257425" y="1828800"/>
            <a:ext cx="8772525" cy="3962399"/>
          </a:xfrm>
        </p:spPr>
        <p:txBody>
          <a:bodyPr>
            <a:normAutofit fontScale="92500" lnSpcReduction="10000"/>
          </a:bodyPr>
          <a:lstStyle/>
          <a:p>
            <a:pPr marL="0" indent="0">
              <a:buNone/>
            </a:pPr>
            <a:r>
              <a:rPr lang="en-US" sz="2400" dirty="0"/>
              <a:t>An integral formation must relate the human, spiritual, and intellectual dimensions to pastoral practice. “The whole formation imparted to [the participants] . . . aims at preparing them to enter into communion with the charity of Christ. . . . Hence their formation in its different aspects must have a fundamentally pastoral character.” within that context, the pastoral dimension in initial formation is not merely an apprenticeship to familiarize the participant in diaconal formation with some pastoral techniques. Its aim, however, is to initiate the participant into the sensitivity of what it means to be a disciple of Jesus, who came to serve and not to be served” </a:t>
            </a:r>
            <a:r>
              <a:rPr lang="en-US" sz="2400" i="1" dirty="0"/>
              <a:t>(National Directory, 135)</a:t>
            </a:r>
          </a:p>
          <a:p>
            <a:endParaRPr lang="en-US" dirty="0"/>
          </a:p>
        </p:txBody>
      </p:sp>
    </p:spTree>
    <p:extLst>
      <p:ext uri="{BB962C8B-B14F-4D97-AF65-F5344CB8AC3E}">
        <p14:creationId xmlns:p14="http://schemas.microsoft.com/office/powerpoint/2010/main" val="43206603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6183C-BF21-4D55-8467-31C419E78D4A}"/>
              </a:ext>
            </a:extLst>
          </p:cNvPr>
          <p:cNvSpPr>
            <a:spLocks noGrp="1"/>
          </p:cNvSpPr>
          <p:nvPr>
            <p:ph type="title"/>
          </p:nvPr>
        </p:nvSpPr>
        <p:spPr>
          <a:xfrm>
            <a:off x="1030288" y="609600"/>
            <a:ext cx="10131425" cy="1110343"/>
          </a:xfrm>
        </p:spPr>
        <p:txBody>
          <a:bodyPr>
            <a:normAutofit/>
          </a:bodyPr>
          <a:lstStyle/>
          <a:p>
            <a:pPr algn="ctr"/>
            <a:r>
              <a:rPr lang="en-US" b="1" dirty="0">
                <a:solidFill>
                  <a:schemeClr val="tx2">
                    <a:lumMod val="75000"/>
                  </a:schemeClr>
                </a:solidFill>
              </a:rPr>
              <a:t>Integrating role of pastoral formation </a:t>
            </a:r>
          </a:p>
        </p:txBody>
      </p:sp>
      <p:sp>
        <p:nvSpPr>
          <p:cNvPr id="3" name="Content Placeholder 2">
            <a:extLst>
              <a:ext uri="{FF2B5EF4-FFF2-40B4-BE49-F238E27FC236}">
                <a16:creationId xmlns:a16="http://schemas.microsoft.com/office/drawing/2014/main" id="{C188B1DB-0743-407A-978D-FCB204A48E5B}"/>
              </a:ext>
            </a:extLst>
          </p:cNvPr>
          <p:cNvSpPr>
            <a:spLocks noGrp="1"/>
          </p:cNvSpPr>
          <p:nvPr>
            <p:ph idx="1"/>
          </p:nvPr>
        </p:nvSpPr>
        <p:spPr>
          <a:xfrm>
            <a:off x="2124075" y="1829686"/>
            <a:ext cx="8820150" cy="3198627"/>
          </a:xfrm>
        </p:spPr>
        <p:txBody>
          <a:bodyPr>
            <a:noAutofit/>
          </a:bodyPr>
          <a:lstStyle/>
          <a:p>
            <a:pPr marL="0" indent="0">
              <a:buNone/>
            </a:pPr>
            <a:r>
              <a:rPr lang="en-US" sz="2200" dirty="0"/>
              <a:t>(</a:t>
            </a:r>
            <a:r>
              <a:rPr lang="en-US" sz="2200" dirty="0" err="1"/>
              <a:t>Cont</a:t>
            </a:r>
            <a:r>
              <a:rPr lang="en-US" sz="2200" dirty="0"/>
              <a:t>…) Pastoral assignments embody this orientation, promoting learning through active engagement in a pastoral situation. Pastoral assignments foster a general integration in the formational process, forging a close link between the human, spiritual, and intellectual dimensions in formation. Evangelization; Catholic schools; catechetics; religious education; youth ministry; social justice outreach opportunities; rural ministry; ecumenism; prison ministry; the care of the sick, elderly, and dying; and service opportunities in varied cultural settings—all these indicate the breadth of experiences to which the participant may be exposed in the course of his pastoral formation. </a:t>
            </a:r>
            <a:r>
              <a:rPr lang="en-US" sz="2200" i="1" dirty="0"/>
              <a:t>(National Directory, 135)</a:t>
            </a:r>
          </a:p>
        </p:txBody>
      </p:sp>
    </p:spTree>
    <p:extLst>
      <p:ext uri="{BB962C8B-B14F-4D97-AF65-F5344CB8AC3E}">
        <p14:creationId xmlns:p14="http://schemas.microsoft.com/office/powerpoint/2010/main" val="268700918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D8EE1-0A46-4C8C-8F0E-58F843887399}"/>
              </a:ext>
            </a:extLst>
          </p:cNvPr>
          <p:cNvSpPr>
            <a:spLocks noGrp="1"/>
          </p:cNvSpPr>
          <p:nvPr>
            <p:ph type="title"/>
          </p:nvPr>
        </p:nvSpPr>
        <p:spPr>
          <a:xfrm>
            <a:off x="1030288" y="609600"/>
            <a:ext cx="10131425" cy="1110343"/>
          </a:xfrm>
        </p:spPr>
        <p:txBody>
          <a:bodyPr>
            <a:normAutofit/>
          </a:bodyPr>
          <a:lstStyle/>
          <a:p>
            <a:pPr algn="ctr">
              <a:lnSpc>
                <a:spcPct val="90000"/>
              </a:lnSpc>
            </a:pPr>
            <a:r>
              <a:rPr lang="en-US" b="1" dirty="0">
                <a:solidFill>
                  <a:schemeClr val="tx2">
                    <a:lumMod val="75000"/>
                  </a:schemeClr>
                </a:solidFill>
              </a:rPr>
              <a:t>objectives of the pastoral dimension (</a:t>
            </a:r>
            <a:r>
              <a:rPr lang="en-US" b="1" i="1" dirty="0">
                <a:solidFill>
                  <a:schemeClr val="tx2">
                    <a:lumMod val="75000"/>
                  </a:schemeClr>
                </a:solidFill>
              </a:rPr>
              <a:t>National directory</a:t>
            </a:r>
            <a:r>
              <a:rPr lang="en-US" b="1" dirty="0">
                <a:solidFill>
                  <a:schemeClr val="tx2">
                    <a:lumMod val="75000"/>
                  </a:schemeClr>
                </a:solidFill>
              </a:rPr>
              <a:t>, 136)</a:t>
            </a:r>
          </a:p>
        </p:txBody>
      </p:sp>
      <p:sp>
        <p:nvSpPr>
          <p:cNvPr id="3" name="Content Placeholder 2">
            <a:extLst>
              <a:ext uri="{FF2B5EF4-FFF2-40B4-BE49-F238E27FC236}">
                <a16:creationId xmlns:a16="http://schemas.microsoft.com/office/drawing/2014/main" id="{E9692662-62F0-4389-9DFB-08E3B2AEFB2B}"/>
              </a:ext>
            </a:extLst>
          </p:cNvPr>
          <p:cNvSpPr>
            <a:spLocks noGrp="1"/>
          </p:cNvSpPr>
          <p:nvPr>
            <p:ph idx="1"/>
          </p:nvPr>
        </p:nvSpPr>
        <p:spPr>
          <a:xfrm>
            <a:off x="2314574" y="2228850"/>
            <a:ext cx="8639175" cy="3905250"/>
          </a:xfrm>
        </p:spPr>
        <p:txBody>
          <a:bodyPr>
            <a:normAutofit/>
          </a:bodyPr>
          <a:lstStyle/>
          <a:p>
            <a:pPr marL="0" lvl="0" indent="0">
              <a:buNone/>
            </a:pPr>
            <a:r>
              <a:rPr lang="en-US" sz="2000" dirty="0"/>
              <a:t>The pastoral dimension in diaconal formation should strengthen and enhance the exercise of the prophetic, priestly, and servant-leadership functions—deriving from his baptismal consecration—already lived and exercised by the participant in diaconal formation:</a:t>
            </a:r>
          </a:p>
          <a:p>
            <a:pPr lvl="0"/>
            <a:r>
              <a:rPr lang="en-US" sz="2000" dirty="0"/>
              <a:t>Proclaim the Christian message and teach it </a:t>
            </a:r>
          </a:p>
          <a:p>
            <a:pPr lvl="0"/>
            <a:r>
              <a:rPr lang="en-US" sz="2000" dirty="0"/>
              <a:t>Lead others in communal celebrations of liturgical prayer</a:t>
            </a:r>
          </a:p>
          <a:p>
            <a:pPr lvl="0"/>
            <a:r>
              <a:rPr lang="en-US" sz="2000" dirty="0"/>
              <a:t>Witness the Church in a Christian serviced marked by charity and justice</a:t>
            </a:r>
          </a:p>
          <a:p>
            <a:pPr lvl="0"/>
            <a:r>
              <a:rPr lang="en-US" sz="2000" dirty="0"/>
              <a:t>Strong missionary sensitivity </a:t>
            </a:r>
          </a:p>
          <a:p>
            <a:endParaRPr lang="en-US" dirty="0"/>
          </a:p>
        </p:txBody>
      </p:sp>
    </p:spTree>
    <p:extLst>
      <p:ext uri="{BB962C8B-B14F-4D97-AF65-F5344CB8AC3E}">
        <p14:creationId xmlns:p14="http://schemas.microsoft.com/office/powerpoint/2010/main" val="2844361838"/>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D8EE1-0A46-4C8C-8F0E-58F843887399}"/>
              </a:ext>
            </a:extLst>
          </p:cNvPr>
          <p:cNvSpPr>
            <a:spLocks noGrp="1"/>
          </p:cNvSpPr>
          <p:nvPr>
            <p:ph type="title"/>
          </p:nvPr>
        </p:nvSpPr>
        <p:spPr>
          <a:xfrm>
            <a:off x="1030288" y="609600"/>
            <a:ext cx="10131425" cy="1110343"/>
          </a:xfrm>
        </p:spPr>
        <p:txBody>
          <a:bodyPr>
            <a:normAutofit/>
          </a:bodyPr>
          <a:lstStyle/>
          <a:p>
            <a:pPr algn="ctr">
              <a:lnSpc>
                <a:spcPct val="90000"/>
              </a:lnSpc>
            </a:pPr>
            <a:r>
              <a:rPr lang="en-US" b="1" dirty="0">
                <a:solidFill>
                  <a:schemeClr val="tx2">
                    <a:lumMod val="75000"/>
                  </a:schemeClr>
                </a:solidFill>
              </a:rPr>
              <a:t>Qualities to be develop by the pastoral dimension (</a:t>
            </a:r>
            <a:r>
              <a:rPr lang="en-US" b="1" i="1" dirty="0">
                <a:solidFill>
                  <a:schemeClr val="tx2">
                    <a:lumMod val="75000"/>
                  </a:schemeClr>
                </a:solidFill>
              </a:rPr>
              <a:t>National directory</a:t>
            </a:r>
            <a:r>
              <a:rPr lang="en-US" b="1" dirty="0">
                <a:solidFill>
                  <a:schemeClr val="tx2">
                    <a:lumMod val="75000"/>
                  </a:schemeClr>
                </a:solidFill>
              </a:rPr>
              <a:t>, 136)</a:t>
            </a:r>
          </a:p>
        </p:txBody>
      </p:sp>
      <p:sp>
        <p:nvSpPr>
          <p:cNvPr id="3" name="Content Placeholder 2">
            <a:extLst>
              <a:ext uri="{FF2B5EF4-FFF2-40B4-BE49-F238E27FC236}">
                <a16:creationId xmlns:a16="http://schemas.microsoft.com/office/drawing/2014/main" id="{E9692662-62F0-4389-9DFB-08E3B2AEFB2B}"/>
              </a:ext>
            </a:extLst>
          </p:cNvPr>
          <p:cNvSpPr>
            <a:spLocks noGrp="1"/>
          </p:cNvSpPr>
          <p:nvPr>
            <p:ph idx="1"/>
          </p:nvPr>
        </p:nvSpPr>
        <p:spPr>
          <a:xfrm>
            <a:off x="2190750" y="1828800"/>
            <a:ext cx="9156623" cy="4759287"/>
          </a:xfrm>
        </p:spPr>
        <p:txBody>
          <a:bodyPr>
            <a:normAutofit fontScale="77500" lnSpcReduction="20000"/>
          </a:bodyPr>
          <a:lstStyle/>
          <a:p>
            <a:pPr marL="0" indent="0">
              <a:lnSpc>
                <a:spcPct val="120000"/>
              </a:lnSpc>
              <a:buNone/>
            </a:pPr>
            <a:r>
              <a:rPr lang="en-US" sz="2800" dirty="0"/>
              <a:t>The demonstration of pastoral skills is a crucial element in the assessment of fitness for ordination:</a:t>
            </a:r>
          </a:p>
          <a:p>
            <a:pPr>
              <a:lnSpc>
                <a:spcPct val="120000"/>
              </a:lnSpc>
            </a:pPr>
            <a:r>
              <a:rPr lang="en-US" sz="2800" dirty="0"/>
              <a:t>A spirit of pastoral responsibility and servant-leadership</a:t>
            </a:r>
          </a:p>
          <a:p>
            <a:pPr>
              <a:lnSpc>
                <a:spcPct val="120000"/>
              </a:lnSpc>
            </a:pPr>
            <a:r>
              <a:rPr lang="en-US" sz="2800" dirty="0"/>
              <a:t>Generosity and perseverance </a:t>
            </a:r>
          </a:p>
          <a:p>
            <a:pPr>
              <a:lnSpc>
                <a:spcPct val="120000"/>
              </a:lnSpc>
            </a:pPr>
            <a:r>
              <a:rPr lang="en-US" sz="2800" dirty="0"/>
              <a:t>Ability to collaborate </a:t>
            </a:r>
          </a:p>
          <a:p>
            <a:pPr>
              <a:lnSpc>
                <a:spcPct val="120000"/>
              </a:lnSpc>
            </a:pPr>
            <a:r>
              <a:rPr lang="en-US" sz="2800" dirty="0"/>
              <a:t>Creativity </a:t>
            </a:r>
          </a:p>
          <a:p>
            <a:pPr>
              <a:lnSpc>
                <a:spcPct val="120000"/>
              </a:lnSpc>
            </a:pPr>
            <a:r>
              <a:rPr lang="en-US" sz="2800" dirty="0"/>
              <a:t>Respect for ecclesial communion</a:t>
            </a:r>
          </a:p>
          <a:p>
            <a:pPr>
              <a:lnSpc>
                <a:spcPct val="120000"/>
              </a:lnSpc>
            </a:pPr>
            <a:r>
              <a:rPr lang="en-US" sz="2800" dirty="0"/>
              <a:t>Filial obedience to the diocesan bishop</a:t>
            </a:r>
          </a:p>
          <a:p>
            <a:pPr marL="0" indent="0">
              <a:lnSpc>
                <a:spcPct val="120000"/>
              </a:lnSpc>
              <a:buNone/>
            </a:pPr>
            <a:r>
              <a:rPr lang="en-US" sz="2800" dirty="0"/>
              <a:t>Through his participation in pastoral assignments, the participant should have a genuine confidence in his abilities and a realistic sense of his limitations.</a:t>
            </a:r>
          </a:p>
          <a:p>
            <a:endParaRPr lang="en-US" dirty="0"/>
          </a:p>
        </p:txBody>
      </p:sp>
    </p:spTree>
    <p:extLst>
      <p:ext uri="{BB962C8B-B14F-4D97-AF65-F5344CB8AC3E}">
        <p14:creationId xmlns:p14="http://schemas.microsoft.com/office/powerpoint/2010/main" val="245804330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1819F9-8CAC-4A6C-8F06-0482027F9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925119F3-D369-4EEB-AA5A-CCAE5841BE79}"/>
              </a:ext>
            </a:extLst>
          </p:cNvPr>
          <p:cNvSpPr>
            <a:spLocks noGrp="1"/>
          </p:cNvSpPr>
          <p:nvPr>
            <p:ph type="subTitle" idx="1"/>
          </p:nvPr>
        </p:nvSpPr>
        <p:spPr>
          <a:xfrm>
            <a:off x="2952165" y="2066925"/>
            <a:ext cx="8963609" cy="4183947"/>
          </a:xfrm>
        </p:spPr>
        <p:txBody>
          <a:bodyPr>
            <a:normAutofit/>
          </a:bodyPr>
          <a:lstStyle/>
          <a:p>
            <a:pPr marL="342900" marR="0" lvl="0" indent="-342900" algn="l" defTabSz="457200" rtl="0" eaLnBrk="1" fontAlgn="auto" latinLnBrk="0" hangingPunct="1">
              <a:lnSpc>
                <a:spcPct val="90000"/>
              </a:lnSpc>
              <a:spcBef>
                <a:spcPts val="1000"/>
              </a:spcBef>
              <a:spcAft>
                <a:spcPts val="0"/>
              </a:spcAft>
              <a:buClr>
                <a:srgbClr val="E78712"/>
              </a:buClr>
              <a:buSzTx/>
              <a:buFont typeface="Wingdings 3" charset="2"/>
              <a:buChar char=""/>
              <a:tabLst/>
              <a:defRPr/>
            </a:pPr>
            <a:r>
              <a:rPr kumimoji="0" lang="en-US" sz="16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The deacon’s ministry, as St. John Paul II says, “is the Church’s service </a:t>
            </a:r>
            <a:r>
              <a:rPr kumimoji="0" lang="en-US" sz="1600" b="0" i="0" u="none" strike="noStrike" kern="1200" cap="none" spc="0" normalizeH="0" baseline="0" noProof="0" dirty="0" err="1">
                <a:ln>
                  <a:noFill/>
                </a:ln>
                <a:solidFill>
                  <a:prstClr val="black">
                    <a:lumMod val="75000"/>
                    <a:lumOff val="25000"/>
                  </a:prstClr>
                </a:solidFill>
                <a:effectLst/>
                <a:uLnTx/>
                <a:uFillTx/>
                <a:latin typeface="Century Gothic" panose="020B0502020202020204"/>
                <a:ea typeface="+mn-ea"/>
                <a:cs typeface="+mn-cs"/>
              </a:rPr>
              <a:t>sacramentalized</a:t>
            </a:r>
            <a:r>
              <a:rPr kumimoji="0" lang="en-US" sz="16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Therefore, the deacon’s service in the Church’s ministry of Word and Liturgy would be severely deficient if his exemplary witness and assistance in the Church’s ministry of charity did not accompany it. Thus St. John Paul II affirms both: “This is at the very heart of the diaconate to which you have been called: to be a servant of the mysteries of Christ and, at one and the same time, to be a servant of your brothers and sisters. That these two dimensions are inseparably joined together in one reality shows the important nature of the ministry which is yours by ordination”. (</a:t>
            </a:r>
            <a:r>
              <a:rPr kumimoji="0" lang="en-US" sz="1600" b="0" i="1"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National Directory</a:t>
            </a:r>
            <a:r>
              <a:rPr kumimoji="0" lang="en-US" sz="16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38)</a:t>
            </a:r>
          </a:p>
          <a:p>
            <a:pPr marL="342900" indent="-342900">
              <a:lnSpc>
                <a:spcPct val="90000"/>
              </a:lnSpc>
              <a:buClr>
                <a:srgbClr val="E78712"/>
              </a:buClr>
              <a:buFont typeface="Wingdings 3" charset="2"/>
              <a:buChar char=""/>
              <a:defRPr/>
            </a:pPr>
            <a:r>
              <a:rPr lang="en-US" sz="1600" dirty="0"/>
              <a:t>“As a [participant] in the one ecclesiastical ministry, [the deacon] is a specific sacramental sign, in the Church, of Christ the Servant. His role is to ‘express the needs and desires of the Christian communities’ and to be ‘a driving force for service, or diakonia,’ which is an essential part of the mission of the Church. (</a:t>
            </a:r>
            <a:r>
              <a:rPr lang="en-US" sz="1600" i="1" dirty="0"/>
              <a:t>National directory</a:t>
            </a:r>
            <a:r>
              <a:rPr lang="en-US" sz="1600" dirty="0"/>
              <a:t>, 39) </a:t>
            </a:r>
          </a:p>
          <a:p>
            <a:pPr marL="342900" indent="-342900">
              <a:lnSpc>
                <a:spcPct val="90000"/>
              </a:lnSpc>
              <a:buClr>
                <a:srgbClr val="E78712"/>
              </a:buClr>
              <a:buFont typeface="Wingdings 3" charset="2"/>
              <a:buChar char=""/>
              <a:defRPr/>
            </a:pPr>
            <a:r>
              <a:rPr lang="en-US" sz="1600" dirty="0"/>
              <a:t>The service of charity is twofold: it is ministering to both the spiritual and physical needs of others. “This charity is both love of God and love of neighbor. . . (</a:t>
            </a:r>
            <a:r>
              <a:rPr lang="en-US" sz="1600" i="1" dirty="0"/>
              <a:t>National Directory</a:t>
            </a:r>
            <a:r>
              <a:rPr lang="en-US" sz="1600" dirty="0"/>
              <a:t>, 39)</a:t>
            </a:r>
          </a:p>
          <a:p>
            <a:pPr>
              <a:lnSpc>
                <a:spcPct val="90000"/>
              </a:lnSpc>
              <a:buClr>
                <a:srgbClr val="E78712"/>
              </a:buClr>
              <a:defRPr/>
            </a:pPr>
            <a:endParaRPr kumimoji="0" lang="en-US" sz="14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endParaRPr>
          </a:p>
          <a:p>
            <a:endParaRPr lang="en-US" sz="2400" b="1" dirty="0">
              <a:solidFill>
                <a:schemeClr val="tx2">
                  <a:lumMod val="75000"/>
                </a:schemeClr>
              </a:solidFill>
            </a:endParaRPr>
          </a:p>
        </p:txBody>
      </p:sp>
      <p:sp>
        <p:nvSpPr>
          <p:cNvPr id="2" name="Title 1">
            <a:extLst>
              <a:ext uri="{FF2B5EF4-FFF2-40B4-BE49-F238E27FC236}">
                <a16:creationId xmlns:a16="http://schemas.microsoft.com/office/drawing/2014/main" id="{57764F05-9F3A-4236-BC64-D2CA74A029F7}"/>
              </a:ext>
            </a:extLst>
          </p:cNvPr>
          <p:cNvSpPr>
            <a:spLocks noGrp="1"/>
          </p:cNvSpPr>
          <p:nvPr>
            <p:ph type="ctrTitle"/>
          </p:nvPr>
        </p:nvSpPr>
        <p:spPr>
          <a:xfrm>
            <a:off x="3455974" y="484599"/>
            <a:ext cx="8131550" cy="1296576"/>
          </a:xfrm>
        </p:spPr>
        <p:txBody>
          <a:bodyPr>
            <a:normAutofit/>
          </a:bodyPr>
          <a:lstStyle/>
          <a:p>
            <a:pPr algn="ctr"/>
            <a:r>
              <a:rPr lang="en-US" sz="3600" b="1" dirty="0">
                <a:solidFill>
                  <a:schemeClr val="tx2">
                    <a:lumMod val="75000"/>
                  </a:schemeClr>
                </a:solidFill>
              </a:rPr>
              <a:t>The Church’s ministry of Charity: the deacon as witness and guide </a:t>
            </a:r>
          </a:p>
        </p:txBody>
      </p:sp>
      <p:sp>
        <p:nvSpPr>
          <p:cNvPr id="10" name="Rectangle 9">
            <a:extLst>
              <a:ext uri="{FF2B5EF4-FFF2-40B4-BE49-F238E27FC236}">
                <a16:creationId xmlns:a16="http://schemas.microsoft.com/office/drawing/2014/main" id="{4A98CC08-AEC2-4E8F-8F52-0F5C6372D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D1545E6-EB3C-4478-A661-A2CA963F12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 y="234737"/>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B2E5B960-0C5D-4F77-8E9F-9F3D883D8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258E44FC-92AD-43A0-BB05-DB268C82D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C63D3083-A56C-4199-8DE0-63C8BE9EDF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C7CD3581-635D-438F-A64F-68404E7AE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AD6904C0-211C-41A2-BDB8-3B07C90BB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B0837DA6-CAF9-4E78-A39E-6358EDE2B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0A99DD7D-3AB3-471E-842F-8AFEA09D0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9C70B0D4-92FE-478F-86BD-93BA2C4DF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C9156BE6-11D4-4696-9E3F-C325BFAC81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4E667226-1D20-4A9D-BBE3-AC17EA436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2F87E3B6-5202-4434-9B26-42B46774F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AEA5E85F-F1F4-40E4-A62C-95324F674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26" name="Freeform 11">
            <a:extLst>
              <a:ext uri="{FF2B5EF4-FFF2-40B4-BE49-F238E27FC236}">
                <a16:creationId xmlns:a16="http://schemas.microsoft.com/office/drawing/2014/main" id="{1310EFE2-B91D-47E7-B117-C2A802800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Tree>
    <p:extLst>
      <p:ext uri="{BB962C8B-B14F-4D97-AF65-F5344CB8AC3E}">
        <p14:creationId xmlns:p14="http://schemas.microsoft.com/office/powerpoint/2010/main" val="119018331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2941</TotalTime>
  <Words>1582</Words>
  <Application>Microsoft Office PowerPoint</Application>
  <PresentationFormat>Widescreen</PresentationFormat>
  <Paragraphs>112</Paragraphs>
  <Slides>15</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Century Gothic</vt:lpstr>
      <vt:lpstr>Symbol</vt:lpstr>
      <vt:lpstr>Times New Roman</vt:lpstr>
      <vt:lpstr>Wingdings 3</vt:lpstr>
      <vt:lpstr>Wisp</vt:lpstr>
      <vt:lpstr>Diaconate Formation </vt:lpstr>
      <vt:lpstr>Resources</vt:lpstr>
      <vt:lpstr>Deacon: a living icon of Jesus the servant  </vt:lpstr>
      <vt:lpstr>The Spirit of the Gospel </vt:lpstr>
      <vt:lpstr>Integrating role of pastoral formation </vt:lpstr>
      <vt:lpstr>Integrating role of pastoral formation </vt:lpstr>
      <vt:lpstr>objectives of the pastoral dimension (National directory, 136)</vt:lpstr>
      <vt:lpstr>Qualities to be develop by the pastoral dimension (National directory, 136)</vt:lpstr>
      <vt:lpstr>The Church’s ministry of Charity: the deacon as witness and guide </vt:lpstr>
      <vt:lpstr>  Pastoral Internships</vt:lpstr>
      <vt:lpstr>Pastoral Internships by Formation Stage </vt:lpstr>
      <vt:lpstr>Pastoral Internships by Formation stage  Candidacy year 1-3</vt:lpstr>
      <vt:lpstr>Pastoral internship tasks examples: </vt:lpstr>
      <vt:lpstr>Who supervises the students in their placements?</vt:lpstr>
      <vt:lpstr>Role of the Director of pastoral Formation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Diaconate formation</dc:title>
  <dc:creator>Juan Rendon</dc:creator>
  <cp:lastModifiedBy>Paola Quintero-Araújo</cp:lastModifiedBy>
  <cp:revision>25</cp:revision>
  <dcterms:created xsi:type="dcterms:W3CDTF">2020-04-15T15:46:48Z</dcterms:created>
  <dcterms:modified xsi:type="dcterms:W3CDTF">2023-04-20T20:51:33Z</dcterms:modified>
</cp:coreProperties>
</file>