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19547-E1CF-4270-B8AB-986BE801D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5622D-C28F-4AA5-8A51-826AAA14D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544DD-2554-4277-9413-CD48C74F5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E045-12FC-4AE5-86CA-7646B2A794F9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BF320-320A-4628-801A-5168017DB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C21D7-C467-4EE9-AE06-BFFCFF299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4E-73A9-4676-9052-27360EB78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7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FDAA5-EE76-4C5D-829C-E2320B2F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B4C3-365C-4395-B270-688E1AE3F9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6ECED-0960-43FF-8391-DD73FAD6A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E045-12FC-4AE5-86CA-7646B2A794F9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BF605-C37E-426A-A5F7-01A09C2E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76DFB-1120-45A8-A0C9-EE4B441A2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4E-73A9-4676-9052-27360EB78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4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0C6E93-6EDE-40B5-BDF4-A52209D4A6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764CF2-27A4-4DE3-B69E-89DE3C584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AB046-11F3-478B-822C-DF6424279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E045-12FC-4AE5-86CA-7646B2A794F9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9AA94-CFEE-4094-BADF-D91C519F6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D6960-4B4E-4E57-9ECF-AB9A0CE5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4E-73A9-4676-9052-27360EB78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43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9CB4D-DCD5-4CC0-8315-B2B309CA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0FCE0-A379-44C7-B684-F2126E6ED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91C37-3937-41E0-B24F-011BEFC3F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E045-12FC-4AE5-86CA-7646B2A794F9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1CF80-2D27-4C99-BCAB-5C61E575C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4D9ED-E151-4FE6-AFDB-22B0A8CA2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4E-73A9-4676-9052-27360EB78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08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23102-79BF-4C3D-AA75-D8E8F6385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02DFC-CBAF-4A5F-9582-F1D085250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931ED-ABA0-45E3-8323-337898EBD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E045-12FC-4AE5-86CA-7646B2A794F9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F9C05-845A-45EB-9E5F-26CF2FAC9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C8CBE-FD4B-477A-9607-A1F26C01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4E-73A9-4676-9052-27360EB78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9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37818-7C2D-4D30-A64C-373BEFB30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55E7E-00DE-4609-820B-8BA639469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2F9EF8-4F56-4D3B-B3A9-26107C9CF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09CA34-0D53-4B70-958D-C59A5ADEC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E045-12FC-4AE5-86CA-7646B2A794F9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C1FC36-330E-4FFC-ADAF-2BF5D0A18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EB325-DE7C-4D4D-A605-979833936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4E-73A9-4676-9052-27360EB78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8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B62FE-3F27-4A80-B871-7CFDBA485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0F12F-0C51-444F-B922-0CF940117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FB3E8-6892-469B-B26F-6BFEA6417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332AF-7D96-459A-806F-4838D377AE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A81682-9039-4C21-87D5-747A79AAF6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97A772-45FB-4BAC-818B-C8138E9A5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E045-12FC-4AE5-86CA-7646B2A794F9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CE4A4A-DAA9-4580-A13F-C3F9B3F3D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6EB74D-3126-4AC2-95D7-3AB5693CE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4E-73A9-4676-9052-27360EB78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6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02BD3-0ACD-4C95-A8FC-C7DDDDD2C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8A9A5D-FBED-4897-804E-A1A0AF497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E045-12FC-4AE5-86CA-7646B2A794F9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0194EB-4371-43C7-8F52-E8512749B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01C574-3610-4428-A7FF-23486F7C8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4E-73A9-4676-9052-27360EB78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7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962348-8C43-4DBF-A8C3-8D0331293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E045-12FC-4AE5-86CA-7646B2A794F9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F9E271-9D72-4FB2-8DFA-D8705A187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92055-0BCD-44DF-9F92-3096FD5F0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4E-73A9-4676-9052-27360EB78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3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A80AB-F545-4EE6-8B1B-ABCBBB6C0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754E7-BC08-4225-9051-1ADE7AC35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6FF2D-F8E0-4BF9-AFB3-A2D1BD59F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634A5D-63E1-4288-BFCC-226FA3830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E045-12FC-4AE5-86CA-7646B2A794F9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80E2C1-1A00-4BF5-8D6F-F31AEF2F7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0EE7F-085C-4086-811F-E3F2711E3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4E-73A9-4676-9052-27360EB78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2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FF7E7-5CBD-4E72-A908-AA3583CAD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5F23D2-9DE3-4EBA-8559-B8C33F804B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0B9A7E-7334-4FDF-8599-2D1A5E703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8CD686-9929-41F6-89D2-1032BCC07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E045-12FC-4AE5-86CA-7646B2A794F9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29375D-2743-4A8F-937A-706FC8DB0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17877C-3F48-4333-8A4B-0F6974503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4E-73A9-4676-9052-27360EB78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7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FD9769-02C4-4C24-A15D-39474F078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E3D59-6B78-4635-9375-B3A2A3CB7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B8C13-033C-446B-9B0F-AB1AE1A785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E045-12FC-4AE5-86CA-7646B2A794F9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CD7F2-8485-4A17-B8FC-698178FAD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2FD73-3D7B-4FC7-B0AE-1D9FDF100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99F4E-73A9-4676-9052-27360EB78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7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ACB589-A947-4E83-87D7-17C41DB1B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US" sz="7200" b="1"/>
              <a:t>Diaconate 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95FEA1-BEE9-4200-92CF-49967F117F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en-US" sz="2800" b="1" dirty="0"/>
              <a:t>Stages of Formation: Initial and Ongoing Formation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21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 descr="A tree with a sunset in the background&#10;&#10;Description automatically generated">
            <a:extLst>
              <a:ext uri="{FF2B5EF4-FFF2-40B4-BE49-F238E27FC236}">
                <a16:creationId xmlns:a16="http://schemas.microsoft.com/office/drawing/2014/main" id="{A7CC4C0A-8DF0-4D96-9221-C0C56E5EE3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846"/>
          <a:stretch/>
        </p:blipFill>
        <p:spPr>
          <a:xfrm>
            <a:off x="6541053" y="1619996"/>
            <a:ext cx="4777381" cy="344530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6" name="Arc 25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57FE83-80C4-422A-B2BD-F673E661C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Discernment Stage: Propaedeutic Year (1 year)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D39FB-3EA7-47BE-883F-779BA03D85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984443"/>
            <a:ext cx="5257800" cy="41925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b="1" dirty="0"/>
              <a:t>Inquiry</a:t>
            </a:r>
          </a:p>
          <a:p>
            <a:pPr lvl="1"/>
            <a:r>
              <a:rPr lang="en-US" dirty="0"/>
              <a:t>Participation in information session</a:t>
            </a:r>
          </a:p>
          <a:p>
            <a:pPr lvl="1"/>
            <a:r>
              <a:rPr lang="en-US" dirty="0"/>
              <a:t>Inquirer’s information </a:t>
            </a:r>
          </a:p>
          <a:p>
            <a:r>
              <a:rPr lang="en-US" sz="2400" b="1" dirty="0"/>
              <a:t>Pastor’s Nomination</a:t>
            </a:r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423917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0257E629-1543-ADA6-7A44-1A5B67E9AB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053" y="1551128"/>
            <a:ext cx="4777381" cy="358303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1" name="Arc 30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C14E29-F93C-42BC-A43F-15A53E27E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3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Discernment Stage: Propaedeutic Year (1 year)</a:t>
            </a:r>
            <a:endParaRPr lang="en-US" sz="37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43DAF-1D98-4364-9D3A-7DEE46376D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984443"/>
            <a:ext cx="5257800" cy="41925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b="1" dirty="0"/>
              <a:t>PROPAEDEUTIC YEAR</a:t>
            </a:r>
          </a:p>
          <a:p>
            <a:r>
              <a:rPr lang="en-US" sz="2200" dirty="0"/>
              <a:t>Monthly Discernment Meetings</a:t>
            </a:r>
          </a:p>
          <a:p>
            <a:pPr lvl="1"/>
            <a:r>
              <a:rPr lang="en-US" sz="1800" dirty="0"/>
              <a:t>Topics: prayer, discernment, Catholic social doctrine, diaconate, Intro to Bible and Basics of the Catechism </a:t>
            </a:r>
          </a:p>
          <a:p>
            <a:r>
              <a:rPr lang="en-US" sz="2200" dirty="0"/>
              <a:t>Application for admission</a:t>
            </a:r>
          </a:p>
          <a:p>
            <a:pPr lvl="1"/>
            <a:r>
              <a:rPr lang="en-US" sz="1800" dirty="0"/>
              <a:t>Marital assessment</a:t>
            </a:r>
          </a:p>
          <a:p>
            <a:pPr lvl="1"/>
            <a:r>
              <a:rPr lang="en-US" sz="1800" dirty="0"/>
              <a:t>Personality Inventory Survey</a:t>
            </a:r>
          </a:p>
          <a:p>
            <a:pPr lvl="1"/>
            <a:r>
              <a:rPr lang="en-US" sz="1800" dirty="0"/>
              <a:t>Psychological evaluation</a:t>
            </a:r>
          </a:p>
          <a:p>
            <a:r>
              <a:rPr lang="en-US" sz="2200" dirty="0"/>
              <a:t>Interview with Admissions Committee </a:t>
            </a:r>
          </a:p>
        </p:txBody>
      </p:sp>
    </p:spTree>
    <p:extLst>
      <p:ext uri="{BB962C8B-B14F-4D97-AF65-F5344CB8AC3E}">
        <p14:creationId xmlns:p14="http://schemas.microsoft.com/office/powerpoint/2010/main" val="567672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6D1846-013B-A67A-40E4-D8788EBBCE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000" r="3" b="3"/>
          <a:stretch/>
        </p:blipFill>
        <p:spPr>
          <a:xfrm>
            <a:off x="6541053" y="953952"/>
            <a:ext cx="4777381" cy="4777387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1" name="Arc 30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60BF5D-3919-C8BF-79C7-6F876E0D4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ASPIRANT STAGE (2 YEARS)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CC6E2-F83D-F1C8-9E1A-3E8B1E55D8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984443"/>
            <a:ext cx="5257800" cy="41925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Propaedeutic Period = Preparation for candidacy</a:t>
            </a:r>
          </a:p>
          <a:p>
            <a:r>
              <a:rPr lang="en-US" dirty="0"/>
              <a:t>In-depth study of the diaconate</a:t>
            </a:r>
          </a:p>
          <a:p>
            <a:r>
              <a:rPr lang="en-US" dirty="0"/>
              <a:t>Introduction to theology and Sacred Scripture</a:t>
            </a:r>
          </a:p>
          <a:p>
            <a:r>
              <a:rPr lang="en-US" dirty="0"/>
              <a:t>Formation of community </a:t>
            </a:r>
          </a:p>
        </p:txBody>
      </p:sp>
    </p:spTree>
    <p:extLst>
      <p:ext uri="{BB962C8B-B14F-4D97-AF65-F5344CB8AC3E}">
        <p14:creationId xmlns:p14="http://schemas.microsoft.com/office/powerpoint/2010/main" val="262041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person, sitting, indoor, man&#10;&#10;Description automatically generated">
            <a:extLst>
              <a:ext uri="{FF2B5EF4-FFF2-40B4-BE49-F238E27FC236}">
                <a16:creationId xmlns:a16="http://schemas.microsoft.com/office/drawing/2014/main" id="{983BD12A-7CB1-4E74-AD85-79B57C0E94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74" b="1"/>
          <a:stretch/>
        </p:blipFill>
        <p:spPr>
          <a:xfrm>
            <a:off x="6541053" y="1027092"/>
            <a:ext cx="4777381" cy="4631107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48" name="Arc 47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B4D4A9-3388-46B8-B0A7-3C7431496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Candidate Stage: Formation for the Diaconate (3 years)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B54FB-A48B-4B8D-9E68-7F7211BE35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984443"/>
            <a:ext cx="5257800" cy="41925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/>
              <a:t>Candidacy for Holy Orders</a:t>
            </a:r>
          </a:p>
          <a:p>
            <a:pPr lvl="1"/>
            <a:r>
              <a:rPr lang="en-US"/>
              <a:t>Three-year curriculum of theological studies</a:t>
            </a:r>
          </a:p>
          <a:p>
            <a:pPr lvl="1"/>
            <a:r>
              <a:rPr lang="en-US"/>
              <a:t>Integrated liturgical, pastoral, and spiritual formation</a:t>
            </a:r>
          </a:p>
          <a:p>
            <a:r>
              <a:rPr lang="en-US" b="1"/>
              <a:t>Instituted Ministries</a:t>
            </a:r>
          </a:p>
          <a:p>
            <a:pPr lvl="1"/>
            <a:r>
              <a:rPr lang="en-US"/>
              <a:t>Lector </a:t>
            </a:r>
          </a:p>
          <a:p>
            <a:pPr lvl="1"/>
            <a:r>
              <a:rPr lang="en-US"/>
              <a:t>Acolyte  </a:t>
            </a:r>
          </a:p>
        </p:txBody>
      </p:sp>
    </p:spTree>
    <p:extLst>
      <p:ext uri="{BB962C8B-B14F-4D97-AF65-F5344CB8AC3E}">
        <p14:creationId xmlns:p14="http://schemas.microsoft.com/office/powerpoint/2010/main" val="1688229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CAC128-26C5-43E7-9F9A-3363805F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3200" b="1" dirty="0"/>
              <a:t>Candidate Stage: Formation for the Diaconate (3 years)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44907-9715-4008-ADC5-6AC373E5F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Marriage Enrichment</a:t>
            </a:r>
          </a:p>
          <a:p>
            <a:pPr lvl="1"/>
            <a:r>
              <a:rPr lang="en-US" sz="1600" dirty="0"/>
              <a:t>Spiritual and human formation for the wives</a:t>
            </a:r>
          </a:p>
          <a:p>
            <a:pPr lvl="1"/>
            <a:r>
              <a:rPr lang="en-US" sz="1600" dirty="0"/>
              <a:t>Enrichment of the marital bond</a:t>
            </a:r>
          </a:p>
          <a:p>
            <a:r>
              <a:rPr lang="en-US" sz="2000" b="1" dirty="0"/>
              <a:t>Admissions Committee</a:t>
            </a:r>
          </a:p>
          <a:p>
            <a:pPr lvl="1"/>
            <a:r>
              <a:rPr lang="en-US" sz="1600" dirty="0"/>
              <a:t>Nominates and recommends to the diocesan bishop candidates for promotion to the Order of the Diaconate</a:t>
            </a:r>
          </a:p>
        </p:txBody>
      </p:sp>
    </p:spTree>
    <p:extLst>
      <p:ext uri="{BB962C8B-B14F-4D97-AF65-F5344CB8AC3E}">
        <p14:creationId xmlns:p14="http://schemas.microsoft.com/office/powerpoint/2010/main" val="3506544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1959AE-CD22-40AA-B99A-A85046B35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3200" b="1" dirty="0"/>
              <a:t>Post-Ordination Stage: Ongoing Formation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A3EB0-AB1C-4F3E-8AF4-8D1F7231E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New deacons</a:t>
            </a:r>
          </a:p>
          <a:p>
            <a:pPr lvl="1"/>
            <a:r>
              <a:rPr lang="en-US" sz="1600" dirty="0"/>
              <a:t>Mandatory five-year post-ordination formation </a:t>
            </a:r>
          </a:p>
          <a:p>
            <a:r>
              <a:rPr lang="en-US" sz="2000" b="1" dirty="0"/>
              <a:t>Deacons </a:t>
            </a:r>
          </a:p>
          <a:p>
            <a:pPr lvl="1"/>
            <a:r>
              <a:rPr lang="en-US" sz="1600" dirty="0"/>
              <a:t>Ongoing formation and mentorship according to age and years of ordination and ministry</a:t>
            </a:r>
          </a:p>
          <a:p>
            <a:r>
              <a:rPr lang="en-US" sz="2000" b="1" dirty="0"/>
              <a:t>Wives and family</a:t>
            </a:r>
          </a:p>
          <a:p>
            <a:pPr lvl="1"/>
            <a:r>
              <a:rPr lang="en-US" sz="1600" dirty="0"/>
              <a:t>Ongoing pastoral formation and care</a:t>
            </a:r>
          </a:p>
        </p:txBody>
      </p:sp>
    </p:spTree>
    <p:extLst>
      <p:ext uri="{BB962C8B-B14F-4D97-AF65-F5344CB8AC3E}">
        <p14:creationId xmlns:p14="http://schemas.microsoft.com/office/powerpoint/2010/main" val="4051877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210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Diaconate Formation</vt:lpstr>
      <vt:lpstr>Discernment Stage: Propaedeutic Year (1 year)</vt:lpstr>
      <vt:lpstr>Discernment Stage: Propaedeutic Year (1 year)</vt:lpstr>
      <vt:lpstr>ASPIRANT STAGE (2 YEARS)</vt:lpstr>
      <vt:lpstr>Candidate Stage: Formation for the Diaconate (3 years) </vt:lpstr>
      <vt:lpstr>Candidate Stage: Formation for the Diaconate (3 years)  </vt:lpstr>
      <vt:lpstr>Post-Ordination Stage: Ongoing 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Diaconate Formation</dc:title>
  <dc:creator>Juan Rendon</dc:creator>
  <cp:lastModifiedBy>Juan Rendon</cp:lastModifiedBy>
  <cp:revision>2</cp:revision>
  <dcterms:created xsi:type="dcterms:W3CDTF">2020-04-16T20:45:45Z</dcterms:created>
  <dcterms:modified xsi:type="dcterms:W3CDTF">2023-04-14T16:02:26Z</dcterms:modified>
</cp:coreProperties>
</file>